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146294-32A2-4A13-9E6D-9074A2C68575}"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53F0-CD6A-4F68-9903-9840C5294E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146294-32A2-4A13-9E6D-9074A2C68575}" type="datetimeFigureOut">
              <a:rPr lang="en-US" smtClean="0"/>
              <a:pPr/>
              <a:t>11/29/2013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9053F0-CD6A-4F68-9903-9840C5294E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5333999"/>
          </a:xfrm>
        </p:spPr>
        <p:txBody>
          <a:bodyPr>
            <a:normAutofit fontScale="90000"/>
          </a:bodyPr>
          <a:lstStyle/>
          <a:p>
            <a:r>
              <a:rPr lang="en-US" dirty="0" smtClean="0">
                <a:latin typeface="Berlin Sans FB Demi" pitchFamily="34" charset="0"/>
              </a:rPr>
              <a:t>ABSTRACT FOR 5</a:t>
            </a:r>
            <a:r>
              <a:rPr lang="en-US" baseline="30000" dirty="0" smtClean="0">
                <a:latin typeface="Berlin Sans FB Demi" pitchFamily="34" charset="0"/>
              </a:rPr>
              <a:t>TH</a:t>
            </a:r>
            <a:r>
              <a:rPr lang="en-US" dirty="0" smtClean="0">
                <a:latin typeface="Berlin Sans FB Demi" pitchFamily="34" charset="0"/>
              </a:rPr>
              <a:t> KENYA PSYCHIATRIC CONFERENCE </a:t>
            </a:r>
            <a:br>
              <a:rPr lang="en-US" dirty="0" smtClean="0">
                <a:latin typeface="Berlin Sans FB Demi" pitchFamily="34" charset="0"/>
              </a:rPr>
            </a:br>
            <a:r>
              <a:rPr lang="en-US" dirty="0" smtClean="0">
                <a:latin typeface="Berlin Sans FB Demi" pitchFamily="34" charset="0"/>
              </a:rPr>
              <a:t>VENUE:  LA MADA HOTEL – NAIROBI </a:t>
            </a:r>
            <a:br>
              <a:rPr lang="en-US" dirty="0" smtClean="0">
                <a:latin typeface="Berlin Sans FB Demi" pitchFamily="34" charset="0"/>
              </a:rPr>
            </a:br>
            <a:r>
              <a:rPr lang="en-US" dirty="0" smtClean="0">
                <a:latin typeface="Berlin Sans FB Demi" pitchFamily="34" charset="0"/>
              </a:rPr>
              <a:t>CRITICAL INCIDENCE DEBRIEFING:</a:t>
            </a:r>
            <a:br>
              <a:rPr lang="en-US" dirty="0" smtClean="0">
                <a:latin typeface="Berlin Sans FB Demi" pitchFamily="34" charset="0"/>
              </a:rPr>
            </a:br>
            <a:r>
              <a:rPr lang="en-US" dirty="0" smtClean="0">
                <a:latin typeface="Berlin Sans FB Demi" pitchFamily="34" charset="0"/>
              </a:rPr>
              <a:t>  </a:t>
            </a:r>
            <a:r>
              <a:rPr lang="en-US" i="1" dirty="0" smtClean="0">
                <a:latin typeface="Berlin Sans FB Demi" pitchFamily="34" charset="0"/>
              </a:rPr>
              <a:t>A case study of </a:t>
            </a:r>
            <a:r>
              <a:rPr lang="en-US" i="1" dirty="0" err="1" smtClean="0">
                <a:latin typeface="Berlin Sans FB Demi" pitchFamily="34" charset="0"/>
              </a:rPr>
              <a:t>Kitale</a:t>
            </a:r>
            <a:r>
              <a:rPr lang="en-US" i="1" dirty="0" smtClean="0">
                <a:latin typeface="Berlin Sans FB Demi" pitchFamily="34" charset="0"/>
              </a:rPr>
              <a:t> </a:t>
            </a:r>
            <a:br>
              <a:rPr lang="en-US" i="1" dirty="0" smtClean="0">
                <a:latin typeface="Berlin Sans FB Demi" pitchFamily="34" charset="0"/>
              </a:rPr>
            </a:br>
            <a:r>
              <a:rPr lang="en-US" i="1" dirty="0" smtClean="0">
                <a:latin typeface="Berlin Sans FB Demi" pitchFamily="34" charset="0"/>
              </a:rPr>
              <a:t>by R. </a:t>
            </a:r>
            <a:r>
              <a:rPr lang="en-US" i="1" dirty="0" err="1" smtClean="0">
                <a:latin typeface="Berlin Sans FB Demi" pitchFamily="34" charset="0"/>
              </a:rPr>
              <a:t>Songole</a:t>
            </a:r>
            <a:endParaRPr lang="en-US" i="1" dirty="0">
              <a:latin typeface="Berlin Sans FB Dem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US" sz="3600" dirty="0" smtClean="0">
                <a:latin typeface="Berlin Sans FB Demi" pitchFamily="34" charset="0"/>
              </a:rPr>
              <a:t>INTRODUCTION</a:t>
            </a:r>
          </a:p>
          <a:p>
            <a:pPr>
              <a:buNone/>
            </a:pPr>
            <a:r>
              <a:rPr lang="en-US" sz="3600" dirty="0" smtClean="0">
                <a:latin typeface="Berlin Sans FB Demi" pitchFamily="34" charset="0"/>
              </a:rPr>
              <a:t>Critical incidence stress debriefing (CISD) is a formalized structured method whereby a group of trauma victims are helped to review the stressful experiences of a disaster.</a:t>
            </a:r>
          </a:p>
          <a:p>
            <a:pPr>
              <a:buNone/>
            </a:pPr>
            <a:r>
              <a:rPr lang="en-US" sz="3600" dirty="0" smtClean="0">
                <a:latin typeface="Berlin Sans FB Demi" pitchFamily="34" charset="0"/>
              </a:rPr>
              <a:t>CISD was designed to be delivered in a group formal</a:t>
            </a:r>
            <a:endParaRPr lang="en-US" sz="3600" dirty="0">
              <a:latin typeface="Berlin Sans FB Dem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COMPONENTS OF CISM </a:t>
            </a:r>
            <a:br>
              <a:rPr lang="en-US" dirty="0" smtClean="0"/>
            </a:br>
            <a:r>
              <a:rPr lang="en-US" dirty="0" smtClean="0"/>
              <a:t>Critical Incidence Stress Management</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q"/>
            </a:pPr>
            <a:r>
              <a:rPr lang="en-US" dirty="0" smtClean="0"/>
              <a:t> Pre-crisis intervention</a:t>
            </a:r>
          </a:p>
          <a:p>
            <a:pPr>
              <a:buFont typeface="Wingdings" pitchFamily="2" charset="2"/>
              <a:buChar char="q"/>
            </a:pPr>
            <a:r>
              <a:rPr lang="en-US" dirty="0" smtClean="0"/>
              <a:t>Information briefing</a:t>
            </a:r>
          </a:p>
          <a:p>
            <a:pPr>
              <a:buFont typeface="Wingdings" pitchFamily="2" charset="2"/>
              <a:buChar char="q"/>
            </a:pPr>
            <a:r>
              <a:rPr lang="en-US" dirty="0" smtClean="0"/>
              <a:t>Staff advisement</a:t>
            </a:r>
          </a:p>
          <a:p>
            <a:pPr>
              <a:buFont typeface="Wingdings" pitchFamily="2" charset="2"/>
              <a:buChar char="q"/>
            </a:pPr>
            <a:r>
              <a:rPr lang="en-US" dirty="0" smtClean="0"/>
              <a:t>One on one crisis counseling</a:t>
            </a:r>
          </a:p>
          <a:p>
            <a:pPr>
              <a:buFont typeface="Wingdings" pitchFamily="2" charset="2"/>
              <a:buChar char="q"/>
            </a:pPr>
            <a:r>
              <a:rPr lang="en-US" dirty="0" smtClean="0"/>
              <a:t>Support family</a:t>
            </a:r>
          </a:p>
          <a:p>
            <a:pPr>
              <a:buFont typeface="Wingdings" pitchFamily="2" charset="2"/>
              <a:buChar char="q"/>
            </a:pPr>
            <a:r>
              <a:rPr lang="en-US" dirty="0" smtClean="0"/>
              <a:t>Crisis intervention organizational consultation</a:t>
            </a:r>
          </a:p>
          <a:p>
            <a:pPr>
              <a:buFont typeface="Wingdings" pitchFamily="2" charset="2"/>
              <a:buChar char="q"/>
            </a:pPr>
            <a:r>
              <a:rPr lang="en-US" dirty="0" smtClean="0"/>
              <a:t>Follow up</a:t>
            </a:r>
          </a:p>
          <a:p>
            <a:pPr>
              <a:buNone/>
            </a:pPr>
            <a:r>
              <a:rPr lang="en-US" dirty="0" smtClean="0"/>
              <a:t>Referral mechanisms for assessment and treatment.</a:t>
            </a:r>
          </a:p>
          <a:p>
            <a:pPr>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OBJECTIVE</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erlin Sans FB Demi" pitchFamily="34" charset="0"/>
              </a:rPr>
              <a:t>To prevent adverse health outcomes</a:t>
            </a:r>
          </a:p>
          <a:p>
            <a:pPr>
              <a:buFont typeface="Wingdings" pitchFamily="2" charset="2"/>
              <a:buChar char="q"/>
            </a:pPr>
            <a:r>
              <a:rPr lang="en-US" dirty="0" smtClean="0">
                <a:latin typeface="Berlin Sans FB Demi" pitchFamily="34" charset="0"/>
              </a:rPr>
              <a:t>To enhance the well being of individual and their families</a:t>
            </a:r>
          </a:p>
          <a:p>
            <a:pPr>
              <a:buFont typeface="Wingdings" pitchFamily="2" charset="2"/>
              <a:buChar char="q"/>
            </a:pPr>
            <a:endParaRPr lang="en-US" dirty="0" smtClean="0">
              <a:latin typeface="Berlin Sans FB Demi" pitchFamily="34"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METHOD</a:t>
            </a:r>
            <a:endParaRPr lang="en-US" dirty="0">
              <a:latin typeface="Berlin Sans FB Demi" pitchFamily="34"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latin typeface="Berlin Sans FB Demi" pitchFamily="34" charset="0"/>
              </a:rPr>
              <a:t>Focus group discussion with 28 staff members divided into 2groups.</a:t>
            </a:r>
          </a:p>
          <a:p>
            <a:pPr>
              <a:buNone/>
            </a:pPr>
            <a:r>
              <a:rPr lang="en-US" dirty="0" smtClean="0">
                <a:latin typeface="Berlin Sans FB Demi" pitchFamily="34" charset="0"/>
              </a:rPr>
              <a:t>Members were asked to respond to the</a:t>
            </a:r>
          </a:p>
          <a:p>
            <a:pPr>
              <a:buNone/>
            </a:pPr>
            <a:r>
              <a:rPr lang="en-US" dirty="0" smtClean="0">
                <a:latin typeface="Berlin Sans FB Demi" pitchFamily="34" charset="0"/>
              </a:rPr>
              <a:t>following questions.</a:t>
            </a:r>
          </a:p>
          <a:p>
            <a:pPr>
              <a:buFont typeface="Wingdings" pitchFamily="2" charset="2"/>
              <a:buChar char="Ø"/>
            </a:pPr>
            <a:r>
              <a:rPr lang="en-US" dirty="0" smtClean="0">
                <a:latin typeface="Berlin Sans FB Demi" pitchFamily="34" charset="0"/>
              </a:rPr>
              <a:t>What happened?</a:t>
            </a:r>
          </a:p>
          <a:p>
            <a:pPr>
              <a:buFont typeface="Wingdings" pitchFamily="2" charset="2"/>
              <a:buChar char="Ø"/>
            </a:pPr>
            <a:r>
              <a:rPr lang="en-US" dirty="0" smtClean="0">
                <a:latin typeface="Berlin Sans FB Demi" pitchFamily="34" charset="0"/>
              </a:rPr>
              <a:t>Where were you when it happened?</a:t>
            </a:r>
          </a:p>
          <a:p>
            <a:pPr>
              <a:buFont typeface="Wingdings" pitchFamily="2" charset="2"/>
              <a:buChar char="Ø"/>
            </a:pPr>
            <a:r>
              <a:rPr lang="en-US" dirty="0" smtClean="0">
                <a:latin typeface="Berlin Sans FB Demi" pitchFamily="34" charset="0"/>
              </a:rPr>
              <a:t>How they got the news</a:t>
            </a:r>
          </a:p>
          <a:p>
            <a:pPr>
              <a:buFont typeface="Wingdings" pitchFamily="2" charset="2"/>
              <a:buChar char="Ø"/>
            </a:pPr>
            <a:r>
              <a:rPr lang="en-US" dirty="0" smtClean="0">
                <a:latin typeface="Berlin Sans FB Demi" pitchFamily="34" charset="0"/>
              </a:rPr>
              <a:t>How they reacted</a:t>
            </a:r>
          </a:p>
          <a:p>
            <a:pPr>
              <a:buFont typeface="Wingdings" pitchFamily="2" charset="2"/>
              <a:buChar char="Ø"/>
            </a:pPr>
            <a:r>
              <a:rPr lang="en-US" dirty="0" smtClean="0">
                <a:latin typeface="Berlin Sans FB Demi" pitchFamily="34" charset="0"/>
              </a:rPr>
              <a:t>How the incidence has affected them</a:t>
            </a:r>
          </a:p>
          <a:p>
            <a:pPr>
              <a:buFont typeface="Wingdings" pitchFamily="2" charset="2"/>
              <a:buChar char="Ø"/>
            </a:pPr>
            <a:r>
              <a:rPr lang="en-US" dirty="0" smtClean="0">
                <a:latin typeface="Berlin Sans FB Demi" pitchFamily="34" charset="0"/>
              </a:rPr>
              <a:t>What was the hardest part of all this?</a:t>
            </a:r>
          </a:p>
          <a:p>
            <a:pPr>
              <a:buFont typeface="Wingdings" pitchFamily="2" charset="2"/>
              <a:buChar char="Ø"/>
            </a:pPr>
            <a:endParaRPr lang="en-US" dirty="0" smtClean="0">
              <a:latin typeface="Berlin Sans FB Dem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FINDINGS</a:t>
            </a:r>
            <a:endParaRPr lang="en-US" dirty="0">
              <a:latin typeface="Berlin Sans FB Demi" pitchFamily="34" charset="0"/>
            </a:endParaRPr>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ü"/>
            </a:pPr>
            <a:r>
              <a:rPr lang="en-US" dirty="0" smtClean="0">
                <a:latin typeface="Berlin Sans FB Demi" pitchFamily="34" charset="0"/>
              </a:rPr>
              <a:t>Impairment in ability to think concentrate and remember.</a:t>
            </a:r>
          </a:p>
          <a:p>
            <a:pPr>
              <a:buFont typeface="Wingdings" pitchFamily="2" charset="2"/>
              <a:buChar char="ü"/>
            </a:pPr>
            <a:r>
              <a:rPr lang="en-US" dirty="0" smtClean="0">
                <a:latin typeface="Berlin Sans FB Demi" pitchFamily="34" charset="0"/>
              </a:rPr>
              <a:t>Developed distrust to colleagues and strangers.</a:t>
            </a:r>
          </a:p>
          <a:p>
            <a:pPr>
              <a:buFont typeface="Wingdings" pitchFamily="2" charset="2"/>
              <a:buChar char="ü"/>
            </a:pPr>
            <a:r>
              <a:rPr lang="en-US" dirty="0" smtClean="0">
                <a:latin typeface="Berlin Sans FB Demi" pitchFamily="34" charset="0"/>
              </a:rPr>
              <a:t>Anxiety of being alone or accompanying their spouses.</a:t>
            </a:r>
          </a:p>
          <a:p>
            <a:pPr>
              <a:buFont typeface="Wingdings" pitchFamily="2" charset="2"/>
              <a:buChar char="ü"/>
            </a:pPr>
            <a:r>
              <a:rPr lang="en-US" dirty="0" smtClean="0">
                <a:latin typeface="Berlin Sans FB Demi" pitchFamily="34" charset="0"/>
              </a:rPr>
              <a:t>Tension and poor productivity</a:t>
            </a:r>
          </a:p>
          <a:p>
            <a:pPr>
              <a:buFont typeface="Wingdings" pitchFamily="2" charset="2"/>
              <a:buChar char="ü"/>
            </a:pPr>
            <a:r>
              <a:rPr lang="en-US" dirty="0" err="1" smtClean="0">
                <a:latin typeface="Berlin Sans FB Demi" pitchFamily="34" charset="0"/>
              </a:rPr>
              <a:t>Fearfull</a:t>
            </a:r>
            <a:r>
              <a:rPr lang="en-US" dirty="0" smtClean="0">
                <a:latin typeface="Berlin Sans FB Demi" pitchFamily="34" charset="0"/>
              </a:rPr>
              <a:t> public would associated them with the murderer</a:t>
            </a:r>
          </a:p>
          <a:p>
            <a:pPr>
              <a:buFont typeface="Wingdings" pitchFamily="2" charset="2"/>
              <a:buChar char="ü"/>
            </a:pPr>
            <a:r>
              <a:rPr lang="en-US" dirty="0" smtClean="0">
                <a:latin typeface="Berlin Sans FB Demi" pitchFamily="34" charset="0"/>
              </a:rPr>
              <a:t>Avoided elements of traumatic reminders</a:t>
            </a:r>
          </a:p>
          <a:p>
            <a:pPr>
              <a:buFont typeface="Wingdings" pitchFamily="2" charset="2"/>
              <a:buChar char="ü"/>
            </a:pPr>
            <a:r>
              <a:rPr lang="en-US" dirty="0" smtClean="0">
                <a:latin typeface="Berlin Sans FB Demi" pitchFamily="34" charset="0"/>
              </a:rPr>
              <a:t>Uneasiness with customers </a:t>
            </a:r>
          </a:p>
          <a:p>
            <a:pPr>
              <a:buFont typeface="Wingdings" pitchFamily="2" charset="2"/>
              <a:buChar char="ü"/>
            </a:pPr>
            <a:r>
              <a:rPr lang="en-US" dirty="0" smtClean="0">
                <a:latin typeface="Berlin Sans FB Demi" pitchFamily="34" charset="0"/>
              </a:rPr>
              <a:t>There </a:t>
            </a:r>
            <a:r>
              <a:rPr lang="en-US" dirty="0" err="1" smtClean="0">
                <a:latin typeface="Berlin Sans FB Demi" pitchFamily="34" charset="0"/>
              </a:rPr>
              <a:t>wasSignificant</a:t>
            </a:r>
            <a:r>
              <a:rPr lang="en-US" dirty="0" smtClean="0">
                <a:latin typeface="Berlin Sans FB Demi" pitchFamily="34" charset="0"/>
              </a:rPr>
              <a:t> improvement after 2 weeks</a:t>
            </a:r>
          </a:p>
          <a:p>
            <a:pPr>
              <a:buFont typeface="Wingdings" pitchFamily="2" charset="2"/>
              <a:buChar char="ü"/>
            </a:pPr>
            <a:r>
              <a:rPr lang="en-US" dirty="0" smtClean="0">
                <a:latin typeface="Berlin Sans FB Demi" pitchFamily="34" charset="0"/>
              </a:rPr>
              <a:t>Four members still needed individualized attention</a:t>
            </a:r>
          </a:p>
          <a:p>
            <a:pPr>
              <a:buFont typeface="Wingdings" pitchFamily="2" charset="2"/>
              <a:buChar char="ü"/>
            </a:pPr>
            <a:endParaRPr lang="en-US" dirty="0">
              <a:latin typeface="Berlin Sans FB Dem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CONCLUSION</a:t>
            </a:r>
            <a:endParaRPr lang="en-US" dirty="0">
              <a:latin typeface="Berlin Sans FB Demi" pitchFamily="34"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latin typeface="Berlin Sans FB Demi" pitchFamily="34" charset="0"/>
              </a:rPr>
              <a:t>Trauma is everywhere, at individual level, family, institutional and at social levels.  While psychological debriefing  is nearly always helpful, it involves clarifying events and providing education about normal responses and coping mechanisms.  Care must be taken before delivering more emotionally focused interventions.  </a:t>
            </a:r>
          </a:p>
          <a:p>
            <a:pPr>
              <a:buNone/>
            </a:pPr>
            <a:r>
              <a:rPr lang="en-US" dirty="0" smtClean="0">
                <a:latin typeface="Berlin Sans FB Demi" pitchFamily="34" charset="0"/>
              </a:rPr>
              <a:t>To avoid harm psychological debriefing must be conducted by experienced and well-trained practitioners.</a:t>
            </a:r>
          </a:p>
          <a:p>
            <a:pPr>
              <a:buNone/>
            </a:pPr>
            <a:endParaRPr lang="en-US" dirty="0">
              <a:latin typeface="Berlin Sans FB Dem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pPr>
              <a:buNone/>
            </a:pPr>
            <a:r>
              <a:rPr lang="en-US" dirty="0" smtClean="0"/>
              <a:t>Continuation</a:t>
            </a:r>
          </a:p>
          <a:p>
            <a:pPr>
              <a:buNone/>
            </a:pPr>
            <a:r>
              <a:rPr lang="en-US" dirty="0" smtClean="0">
                <a:latin typeface="Berlin Sans FB Demi" pitchFamily="34" charset="0"/>
              </a:rPr>
              <a:t>It is not a guarantee that debriefing prevents psychopathology but we do believe that debriefing is often well received and that it may help to:  facilitate the screening of those at risk, disseminate education and referral information and improve organizational staff morale.</a:t>
            </a:r>
          </a:p>
          <a:p>
            <a:pPr>
              <a:buNone/>
            </a:pPr>
            <a:r>
              <a:rPr lang="en-US" dirty="0" smtClean="0">
                <a:latin typeface="Berlin Sans FB Demi" pitchFamily="34" charset="0"/>
              </a:rPr>
              <a:t>There is need to carry out research on evidence whether debriefing prevents psychopathology.</a:t>
            </a:r>
            <a:endParaRPr lang="en-US" dirty="0">
              <a:latin typeface="Berlin Sans FB Dem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329</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ABSTRACT FOR 5TH KENYA PSYCHIATRIC CONFERENCE  VENUE:  LA MADA HOTEL – NAIROBI  CRITICAL INCIDENCE DEBRIEFING:   A case study of Kitale  by R. Songole</vt:lpstr>
      <vt:lpstr>Slide 2</vt:lpstr>
      <vt:lpstr>COMPONENTS OF CISM  Critical Incidence Stress Management</vt:lpstr>
      <vt:lpstr>OBJECTIVE</vt:lpstr>
      <vt:lpstr>METHOD</vt:lpstr>
      <vt:lpstr>FINDINGS</vt:lpstr>
      <vt:lpstr>CONCLUSION</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 FOR 5TH KENYA PSYCHIATRIC CONFERENCE  VENUE:  LA MADA HOTEL – NAIROBI  CRITICAL INCIDENCE DEBRIEFING:   A case study of Kitale  by R. Songole</dc:title>
  <dc:creator>user</dc:creator>
  <cp:lastModifiedBy>COMPLAB</cp:lastModifiedBy>
  <cp:revision>6</cp:revision>
  <dcterms:created xsi:type="dcterms:W3CDTF">2013-06-11T12:14:31Z</dcterms:created>
  <dcterms:modified xsi:type="dcterms:W3CDTF">2013-11-29T20:36:46Z</dcterms:modified>
</cp:coreProperties>
</file>