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95" autoAdjust="0"/>
  </p:normalViewPr>
  <p:slideViewPr>
    <p:cSldViewPr>
      <p:cViewPr>
        <p:scale>
          <a:sx n="75" d="100"/>
          <a:sy n="75" d="100"/>
        </p:scale>
        <p:origin x="-696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0F6713-18A9-45C1-8404-8065ED5C8B04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5D4B3-50DC-4748-8F92-D19A0CD2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03683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95124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8202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51154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591954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9710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14750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200816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22779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03815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1965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4347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1070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722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7295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2934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D4B3-50DC-4748-8F92-D19A0CD22E2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4247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7BD6E7B-FE6E-4366-BB13-EB5FF479744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9124DA0-46D8-4FC8-82A3-ADFA960AF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42918"/>
            <a:ext cx="8839200" cy="12953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 ASSESSMENT OF MAIZE FARMERS’ PRFERENCES FOR CROP INSURANCE FEATURES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WESTERN KENYA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0"/>
            <a:ext cx="8839200" cy="5181600"/>
          </a:xfrm>
        </p:spPr>
        <p:txBody>
          <a:bodyPr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PRESENTED BY: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OLILA Dennis Opiyo</a:t>
            </a:r>
            <a:r>
              <a:rPr lang="en-US" sz="24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Nyikal Rose Adhiambo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Otieno David Jakinda</a:t>
            </a:r>
          </a:p>
          <a:p>
            <a:pPr algn="ctr"/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Presentation prepared for the African Economic Research Consortium (AERC) Thesis Dissemination Workshop  Egerton University, 24 – 25</a:t>
            </a:r>
            <a:r>
              <a:rPr lang="en-US" sz="2400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June 2014</a:t>
            </a:r>
          </a:p>
          <a:p>
            <a:pPr algn="ctr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40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228601"/>
            <a:ext cx="8991600" cy="76199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Data analysis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839200" cy="5715000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 1: Quantification of WTP</a:t>
            </a:r>
          </a:p>
          <a:p>
            <a:pPr marL="457200" indent="-457200" algn="l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random parameter logit estimated (RPL).</a:t>
            </a:r>
          </a:p>
          <a:p>
            <a:pPr marL="457200" indent="-457200" algn="l">
              <a:buFont typeface="Courier New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Specification of the utility model by Revelt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Train (1998) as:</a:t>
            </a:r>
          </a:p>
          <a:p>
            <a:pPr marL="457200" indent="-457200" algn="l">
              <a:buFont typeface="Courier New" pitchFamily="49" charset="0"/>
              <a:buChar char="o"/>
            </a:pP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U</a:t>
            </a:r>
            <a:r>
              <a:rPr lang="en-US" i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l-GR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l-GR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i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Marginal  WTP was estimated  as specified by Hanemann (1984).</a:t>
            </a:r>
          </a:p>
          <a:p>
            <a:pPr algn="l"/>
            <a:endParaRPr lang="en-US" sz="3600" baseline="-25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Courier New" pitchFamily="49" charset="0"/>
              <a:buChar char="o"/>
            </a:pPr>
            <a:r>
              <a:rPr lang="en-US" b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WTP = 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1*(</a:t>
            </a:r>
            <a:r>
              <a:rPr lang="el-G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l-G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/>
            <a:endParaRPr lang="en-US" b="1" baseline="-25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1" baseline="-25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b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457200" indent="-457200" algn="l">
              <a:buFont typeface="Courier New" pitchFamily="49" charset="0"/>
              <a:buChar char="o"/>
            </a:pP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981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52401"/>
            <a:ext cx="8839200" cy="76199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Farmer characteristics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838200"/>
            <a:ext cx="8839200" cy="5867400"/>
          </a:xfrm>
        </p:spPr>
        <p:txBody>
          <a:bodyPr/>
          <a:lstStyle/>
          <a:p>
            <a:pPr algn="l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10136330"/>
              </p:ext>
            </p:extLst>
          </p:nvPr>
        </p:nvGraphicFramePr>
        <p:xfrm>
          <a:off x="228600" y="914401"/>
          <a:ext cx="8763000" cy="5847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50"/>
                <a:gridCol w="2190750"/>
                <a:gridCol w="2190750"/>
                <a:gridCol w="2190750"/>
              </a:tblGrid>
              <a:tr h="900168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Variable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Small scale farmer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Large scale farmer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Pooled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71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Mean age (yrs)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42.71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48.94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44.98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71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Mean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educ. (yrs)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10.36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11.39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10.73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71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Mean income (Ksh/month)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16, 174.00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81, 860.00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40, 040.00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71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Access to credit (last 12 months, %)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22.50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44.00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30.30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71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Awareness about crop insurance (%)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31.90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43.10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36.00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71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Membership to devpt. group (%)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46.10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53.20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48.70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71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Average farm size (acres)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2.53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22.19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9.67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898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52401"/>
            <a:ext cx="8915400" cy="457199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Farmer Preference for crop insurance components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990600"/>
            <a:ext cx="8991600" cy="5715000"/>
          </a:xfrm>
        </p:spPr>
        <p:txBody>
          <a:bodyPr/>
          <a:lstStyle/>
          <a:p>
            <a:pPr algn="l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5772318"/>
              </p:ext>
            </p:extLst>
          </p:nvPr>
        </p:nvGraphicFramePr>
        <p:xfrm>
          <a:off x="76200" y="762000"/>
          <a:ext cx="9067800" cy="59055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66950"/>
                <a:gridCol w="2266950"/>
                <a:gridCol w="2266950"/>
                <a:gridCol w="226695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Attribute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Coefficient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Std. Error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P-value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LEVCOVME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1.757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0.619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0.0045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LEVCOVHI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3.249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0.925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0.0004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COMPENMED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3.401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1.119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0.0024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38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COMPENHI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4.726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1.266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0.0002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CONTJOIN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1.159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0.456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0.0110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MULTRSK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4.420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1.201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0.0002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CROPMKT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5.965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1.712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0.0005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CROPMED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9.068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2.629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PRICE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- 0.021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0.0009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LL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- 664.556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Pseudo-R</a:t>
                      </a:r>
                      <a:r>
                        <a:rPr kumimoji="0" lang="en-US" sz="2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0.496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6825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18022004"/>
              </p:ext>
            </p:extLst>
          </p:nvPr>
        </p:nvGraphicFramePr>
        <p:xfrm>
          <a:off x="20782" y="762000"/>
          <a:ext cx="8915400" cy="601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518161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Attribute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WTP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Std.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Error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P-value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483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LEVCOVME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29.49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0.0037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LEVCOVHI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158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21.01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COMPENMED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166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33.04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COMPENHI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230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25.64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CONTJOIN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13.79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MULTRSK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20.83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CROPMKT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24.10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CROPMED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442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39.69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15400" cy="685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WTP Estimates (Kshs)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507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52401"/>
            <a:ext cx="8915400" cy="76199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Cs Estimates (Kshs)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914400"/>
            <a:ext cx="8915400" cy="5867400"/>
          </a:xfrm>
        </p:spPr>
        <p:txBody>
          <a:bodyPr/>
          <a:lstStyle/>
          <a:p>
            <a:pPr algn="l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37869387"/>
              </p:ext>
            </p:extLst>
          </p:nvPr>
        </p:nvGraphicFramePr>
        <p:xfrm>
          <a:off x="152400" y="990598"/>
          <a:ext cx="8763000" cy="487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1676400"/>
                <a:gridCol w="1752600"/>
                <a:gridCol w="1752600"/>
              </a:tblGrid>
              <a:tr h="13970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Farmer category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Kshs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Std. Error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P-value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970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Small Scale Farmers</a:t>
                      </a:r>
                    </a:p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Compensation, provider content design, multiple</a:t>
                      </a:r>
                      <a:r>
                        <a:rPr lang="en-US" sz="2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risk cover &amp; crop and medical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16,792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1,836.11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970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Large Scale Farmers</a:t>
                      </a:r>
                    </a:p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Compensation,</a:t>
                      </a:r>
                      <a:r>
                        <a:rPr lang="en-US" sz="2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level of coverage, joint content design &amp; single risk cover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16,640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1,825.03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0.0000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2167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8674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High WTP for nature of coverage; policies that advocate for both crop, mkt &amp; medical aspects in the design.</a:t>
            </a:r>
          </a:p>
          <a:p>
            <a:pPr>
              <a:buFont typeface="Wingdings" pitchFamily="2" charset="2"/>
              <a:buChar char="ü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Stakeholder engagement in the design; imply a bottom-up policy formulation approach.</a:t>
            </a:r>
          </a:p>
          <a:p>
            <a:pPr>
              <a:buFont typeface="Wingdings" pitchFamily="2" charset="2"/>
              <a:buChar char="ü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Implementation of programme; creation of an enabling environment.</a:t>
            </a:r>
          </a:p>
          <a:p>
            <a:pPr marL="109728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Acknowledgment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authors acknowledge the African Economic Research Consortium (AERC) for funding the study.</a:t>
            </a:r>
          </a:p>
          <a:p>
            <a:pPr marL="0" indent="0">
              <a:buNone/>
            </a:pP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Conclusions &amp;Policy recommendations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531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839200" cy="6430962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286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28601"/>
            <a:ext cx="8839200" cy="60959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Outline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785794"/>
            <a:ext cx="8763000" cy="5486400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Economic Research Problem</a:t>
            </a:r>
          </a:p>
          <a:p>
            <a:pPr marL="571500" indent="-571500" algn="l"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Objectives</a:t>
            </a:r>
          </a:p>
          <a:p>
            <a:pPr marL="571500" indent="-571500" algn="l"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Hypotheses</a:t>
            </a:r>
          </a:p>
          <a:p>
            <a:pPr marL="571500" indent="-571500" algn="l"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marL="571500" indent="-571500" algn="l"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</a:p>
          <a:p>
            <a:pPr marL="571500" indent="-571500" algn="l"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Contribution to Knowledge</a:t>
            </a:r>
          </a:p>
          <a:p>
            <a:pPr marL="571500" indent="-571500" algn="l">
              <a:buFont typeface="Wingdings" pitchFamily="2" charset="2"/>
              <a:buChar char="ü"/>
            </a:pP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507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686800" cy="99059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990600"/>
            <a:ext cx="8839200" cy="5791200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Maize is the most important staple food in Kenya.</a:t>
            </a: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Production accounts for 20% of the gross farm output from small scale farming sector (Jayne et al., 2001).</a:t>
            </a: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Accounts for 40% of the daily calories with per capita consumption of 98kg.</a:t>
            </a: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Over 85% of rural population derive livelihood from agric. Most of whom grow maize.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680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52401"/>
            <a:ext cx="8839200" cy="76199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 cont…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838200"/>
            <a:ext cx="8839200" cy="5791200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However, production is mainly done under rain-fed agriculture which is constrained by risk and uncertainty.</a:t>
            </a: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result is a decline in staple food production &amp; increase in poverty level among farmers (De Groote, 2011).</a:t>
            </a:r>
          </a:p>
          <a:p>
            <a:pPr marL="457200" indent="-457200" algn="l">
              <a:lnSpc>
                <a:spcPct val="170000"/>
              </a:lnSpc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Crop insurance as risk mitigation strategy is in a pilot stage in Kenya, however;</a:t>
            </a:r>
          </a:p>
          <a:p>
            <a:pPr marL="457200" indent="-457200" algn="l">
              <a:lnSpc>
                <a:spcPct val="170000"/>
              </a:lnSpc>
              <a:buFont typeface="Courier New" pitchFamily="49" charset="0"/>
              <a:buChar char="o"/>
            </a:pPr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There exists an empirical dearth in Knowledge on farmers’ preferences for the crop insurance programme.</a:t>
            </a: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035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52401"/>
            <a:ext cx="8915400" cy="91439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Purpose of the Study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371600"/>
            <a:ext cx="8839200" cy="53340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purpose of this study was to evaluate farmers’ preferences for crop insurance in Kenya.</a:t>
            </a:r>
          </a:p>
          <a:p>
            <a:pPr marL="457200" indent="-457200" algn="l">
              <a:buFont typeface="Courier New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Specific objectives;</a:t>
            </a:r>
          </a:p>
          <a:p>
            <a:pPr marL="571500" indent="-571500" algn="l"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analyze farmers’ Willingness to Pay for crop insurance.</a:t>
            </a:r>
          </a:p>
          <a:p>
            <a:pPr marL="571500" indent="-571500" algn="l"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assess factors influencing maize farmers’ WTP for crop insurance.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085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52401"/>
            <a:ext cx="8915400" cy="99059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Hypotheses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371600"/>
            <a:ext cx="8915400" cy="5334000"/>
          </a:xfrm>
        </p:spPr>
        <p:txBody>
          <a:bodyPr/>
          <a:lstStyle/>
          <a:p>
            <a:pPr marL="457200" indent="-4572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hypotheses postulated were:</a:t>
            </a:r>
          </a:p>
          <a:p>
            <a:pPr marL="457200" indent="-457200"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Maize farmers’ in Trans-Nzoia county are not WTP any statistical significant amount of money for crop insurance components.</a:t>
            </a:r>
          </a:p>
          <a:p>
            <a:pPr marL="457200" indent="-457200"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There known factors affecting farmers WTP for crop insurance features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99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15400" cy="5943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A multistage cluster random sampling was employed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Primary data collected through a face-to-face interview in the three districts of Trans-Nzoia county.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Survey instrument used was a semi-structured questionnaire.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size; 300 respondents.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Both Choice Experiment (CE) and Socio-demographic characteristics data were collected.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15400" cy="6858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Data collection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122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"/>
            <a:ext cx="8763000" cy="620688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Components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914400"/>
            <a:ext cx="8839200" cy="5791200"/>
          </a:xfrm>
        </p:spPr>
        <p:txBody>
          <a:bodyPr/>
          <a:lstStyle/>
          <a:p>
            <a:pPr algn="l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24189496"/>
              </p:ext>
            </p:extLst>
          </p:nvPr>
        </p:nvGraphicFramePr>
        <p:xfrm>
          <a:off x="323528" y="692696"/>
          <a:ext cx="8686800" cy="5714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5800"/>
                <a:gridCol w="4191000"/>
              </a:tblGrid>
              <a:tr h="816428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Crop insurance components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Component levels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642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Level of Coverage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50%,  65%,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70%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642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Compensation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50%,  60%,  70%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642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Content design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Joint,  Provider only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642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Risk Cover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Single peril,  Multiple peril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642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Nature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Coverage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Crop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only, Crop and Market, Crop and other social issues such as medical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642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Cost (Ksh/acre)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110,  170,  280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2663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52401"/>
            <a:ext cx="8839200" cy="838199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Example of CE card used in survey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1066800"/>
            <a:ext cx="8915400" cy="5638800"/>
          </a:xfrm>
        </p:spPr>
        <p:txBody>
          <a:bodyPr/>
          <a:lstStyle/>
          <a:p>
            <a:pPr algn="l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19770451"/>
              </p:ext>
            </p:extLst>
          </p:nvPr>
        </p:nvGraphicFramePr>
        <p:xfrm>
          <a:off x="152400" y="1142998"/>
          <a:ext cx="8686800" cy="57126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94934"/>
                <a:gridCol w="1805666"/>
                <a:gridCol w="1683923"/>
                <a:gridCol w="2202277"/>
              </a:tblGrid>
              <a:tr h="1369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  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Insurance scheme A   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Insurance scheme B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Neither Scheme A nor B</a:t>
                      </a:r>
                      <a:endParaRPr lang="en-US" sz="20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(Status quo)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/>
                </a:tc>
              </a:tr>
              <a:tr h="5700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Level of coverage   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70%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/>
                </a:tc>
              </a:tr>
              <a:tr h="5700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Compensation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60%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/>
                </a:tc>
              </a:tr>
              <a:tr h="5700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Content design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Provider only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Joint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/>
                </a:tc>
              </a:tr>
              <a:tr h="5700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Risk cover 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Single peril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Multiple peril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/>
                </a:tc>
              </a:tr>
              <a:tr h="5700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Nature of Coverage   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Crop only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Crop and medical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/>
                </a:tc>
              </a:tr>
              <a:tr h="5700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Cost/acre (Ksh) 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/>
                </a:tc>
              </a:tr>
              <a:tr h="772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Which </a:t>
                      </a:r>
                      <a:r>
                        <a:rPr lang="sw-KE" sz="2000" b="1" u="sng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ONE</a:t>
                      </a:r>
                      <a:r>
                        <a:rPr lang="sw-KE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would you choose?  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  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  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w-KE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0816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2223</TotalTime>
  <Words>853</Words>
  <Application>Microsoft Office PowerPoint</Application>
  <PresentationFormat>On-screen Show (4:3)</PresentationFormat>
  <Paragraphs>257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AN ASSESSMENT OF MAIZE FARMERS’ PRFERENCES FOR CROP INSURANCE FEATURES  IN WESTERN KENYA</vt:lpstr>
      <vt:lpstr>Outline</vt:lpstr>
      <vt:lpstr>Introduction</vt:lpstr>
      <vt:lpstr>Introduction cont…</vt:lpstr>
      <vt:lpstr>Purpose of the Study</vt:lpstr>
      <vt:lpstr>Hypotheses</vt:lpstr>
      <vt:lpstr>Data collection</vt:lpstr>
      <vt:lpstr>Components</vt:lpstr>
      <vt:lpstr>Example of CE card used in survey</vt:lpstr>
      <vt:lpstr>Data analysis</vt:lpstr>
      <vt:lpstr>Farmer characteristics</vt:lpstr>
      <vt:lpstr>Farmer Preference for crop insurance components</vt:lpstr>
      <vt:lpstr>WTP Estimates (Kshs)</vt:lpstr>
      <vt:lpstr>Cs Estimates (Kshs)</vt:lpstr>
      <vt:lpstr>Conclusions &amp;Policy recommendations</vt:lpstr>
      <vt:lpstr>THANK YOU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ASSESSMENT OF MAIZE FARMERS’ PRFERENCES FOR CROP INSURANCE OPTIONS IN WESTERN KENYA</dc:title>
  <dc:creator>oliladennis</dc:creator>
  <cp:lastModifiedBy>LIBRARY</cp:lastModifiedBy>
  <cp:revision>181</cp:revision>
  <dcterms:created xsi:type="dcterms:W3CDTF">2013-08-17T15:00:12Z</dcterms:created>
  <dcterms:modified xsi:type="dcterms:W3CDTF">2014-07-01T20:32:15Z</dcterms:modified>
</cp:coreProperties>
</file>