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22"/>
  </p:notesMasterIdLst>
  <p:sldIdLst>
    <p:sldId id="256" r:id="rId2"/>
    <p:sldId id="257" r:id="rId3"/>
    <p:sldId id="258" r:id="rId4"/>
    <p:sldId id="259" r:id="rId5"/>
    <p:sldId id="278" r:id="rId6"/>
    <p:sldId id="260" r:id="rId7"/>
    <p:sldId id="275" r:id="rId8"/>
    <p:sldId id="268" r:id="rId9"/>
    <p:sldId id="261" r:id="rId10"/>
    <p:sldId id="263" r:id="rId11"/>
    <p:sldId id="264" r:id="rId12"/>
    <p:sldId id="276" r:id="rId13"/>
    <p:sldId id="265" r:id="rId14"/>
    <p:sldId id="274" r:id="rId15"/>
    <p:sldId id="267" r:id="rId16"/>
    <p:sldId id="266" r:id="rId17"/>
    <p:sldId id="277" r:id="rId18"/>
    <p:sldId id="269" r:id="rId19"/>
    <p:sldId id="270" r:id="rId20"/>
    <p:sldId id="272"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E1A9270-079B-4EA9-A3E0-2377FA3A8D87}" type="datetimeFigureOut">
              <a:rPr lang="en-US" smtClean="0"/>
              <a:pPr/>
              <a:t>7/15/2014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402EC4-DE7B-4A74-82B2-717D2B45BEB2}"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06402EC4-DE7B-4A74-82B2-717D2B45BEB2}" type="slidenum">
              <a:rPr lang="en-GB" smtClean="0"/>
              <a:pPr/>
              <a:t>2</a:t>
            </a:fld>
            <a:endParaRPr lang="en-GB"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8995401D-C66E-45CB-A7A0-3910685C595E}" type="datetimeFigureOut">
              <a:rPr lang="en-US" smtClean="0"/>
              <a:pPr/>
              <a:t>7/15/2014</a:t>
            </a:fld>
            <a:endParaRPr lang="en-GB"/>
          </a:p>
        </p:txBody>
      </p:sp>
      <p:sp>
        <p:nvSpPr>
          <p:cNvPr id="2" name="Footer Placeholder 1"/>
          <p:cNvSpPr>
            <a:spLocks noGrp="1"/>
          </p:cNvSpPr>
          <p:nvPr>
            <p:ph type="ftr" sz="quarter" idx="11"/>
          </p:nvPr>
        </p:nvSpPr>
        <p:spPr/>
        <p:txBody>
          <a:bodyPr/>
          <a:lstStyle/>
          <a:p>
            <a:endParaRPr lang="en-GB"/>
          </a:p>
        </p:txBody>
      </p:sp>
      <p:sp>
        <p:nvSpPr>
          <p:cNvPr id="15" name="Slide Number Placeholder 14"/>
          <p:cNvSpPr>
            <a:spLocks noGrp="1"/>
          </p:cNvSpPr>
          <p:nvPr>
            <p:ph type="sldNum" sz="quarter" idx="12"/>
          </p:nvPr>
        </p:nvSpPr>
        <p:spPr>
          <a:xfrm>
            <a:off x="8229600" y="6473952"/>
            <a:ext cx="758952" cy="246888"/>
          </a:xfrm>
        </p:spPr>
        <p:txBody>
          <a:bodyPr/>
          <a:lstStyle/>
          <a:p>
            <a:fld id="{90AC49E2-D245-42E5-8825-7BA36369C1C0}"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995401D-C66E-45CB-A7A0-3910685C595E}" type="datetimeFigureOut">
              <a:rPr lang="en-US" smtClean="0"/>
              <a:pPr/>
              <a:t>7/15/2014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AC49E2-D245-42E5-8825-7BA36369C1C0}"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8995401D-C66E-45CB-A7A0-3910685C595E}" type="datetimeFigureOut">
              <a:rPr lang="en-US" smtClean="0"/>
              <a:pPr/>
              <a:t>7/15/2014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AC49E2-D245-42E5-8825-7BA36369C1C0}"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8995401D-C66E-45CB-A7A0-3910685C595E}" type="datetimeFigureOut">
              <a:rPr lang="en-US" smtClean="0"/>
              <a:pPr/>
              <a:t>7/15/2014</a:t>
            </a:fld>
            <a:endParaRPr lang="en-GB"/>
          </a:p>
        </p:txBody>
      </p:sp>
      <p:sp>
        <p:nvSpPr>
          <p:cNvPr id="19" name="Footer Placeholder 18"/>
          <p:cNvSpPr>
            <a:spLocks noGrp="1"/>
          </p:cNvSpPr>
          <p:nvPr>
            <p:ph type="ftr" sz="quarter" idx="11"/>
          </p:nvPr>
        </p:nvSpPr>
        <p:spPr>
          <a:xfrm>
            <a:off x="3581400" y="76200"/>
            <a:ext cx="2895600" cy="288925"/>
          </a:xfrm>
        </p:spPr>
        <p:txBody>
          <a:bodyPr/>
          <a:lstStyle/>
          <a:p>
            <a:endParaRPr lang="en-GB"/>
          </a:p>
        </p:txBody>
      </p:sp>
      <p:sp>
        <p:nvSpPr>
          <p:cNvPr id="16" name="Slide Number Placeholder 15"/>
          <p:cNvSpPr>
            <a:spLocks noGrp="1"/>
          </p:cNvSpPr>
          <p:nvPr>
            <p:ph type="sldNum" sz="quarter" idx="12"/>
          </p:nvPr>
        </p:nvSpPr>
        <p:spPr>
          <a:xfrm>
            <a:off x="8229600" y="6473952"/>
            <a:ext cx="758952" cy="246888"/>
          </a:xfrm>
        </p:spPr>
        <p:txBody>
          <a:bodyPr/>
          <a:lstStyle/>
          <a:p>
            <a:fld id="{90AC49E2-D245-42E5-8825-7BA36369C1C0}"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8995401D-C66E-45CB-A7A0-3910685C595E}" type="datetimeFigureOut">
              <a:rPr lang="en-US" smtClean="0"/>
              <a:pPr/>
              <a:t>7/15/2014</a:t>
            </a:fld>
            <a:endParaRPr lang="en-GB"/>
          </a:p>
        </p:txBody>
      </p:sp>
      <p:sp>
        <p:nvSpPr>
          <p:cNvPr id="11" name="Footer Placeholder 10"/>
          <p:cNvSpPr>
            <a:spLocks noGrp="1"/>
          </p:cNvSpPr>
          <p:nvPr>
            <p:ph type="ftr" sz="quarter" idx="11"/>
          </p:nvPr>
        </p:nvSpPr>
        <p:spPr/>
        <p:txBody>
          <a:bodyPr/>
          <a:lstStyle/>
          <a:p>
            <a:endParaRPr lang="en-GB"/>
          </a:p>
        </p:txBody>
      </p:sp>
      <p:sp>
        <p:nvSpPr>
          <p:cNvPr id="16" name="Slide Number Placeholder 15"/>
          <p:cNvSpPr>
            <a:spLocks noGrp="1"/>
          </p:cNvSpPr>
          <p:nvPr>
            <p:ph type="sldNum" sz="quarter" idx="12"/>
          </p:nvPr>
        </p:nvSpPr>
        <p:spPr/>
        <p:txBody>
          <a:bodyPr/>
          <a:lstStyle/>
          <a:p>
            <a:fld id="{90AC49E2-D245-42E5-8825-7BA36369C1C0}" type="slidenum">
              <a:rPr lang="en-GB" smtClean="0"/>
              <a:pPr/>
              <a:t>‹#›</a:t>
            </a:fld>
            <a:endParaRPr lang="en-GB"/>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8995401D-C66E-45CB-A7A0-3910685C595E}" type="datetimeFigureOut">
              <a:rPr lang="en-US" smtClean="0"/>
              <a:pPr/>
              <a:t>7/15/2014</a:t>
            </a:fld>
            <a:endParaRPr lang="en-GB"/>
          </a:p>
        </p:txBody>
      </p:sp>
      <p:sp>
        <p:nvSpPr>
          <p:cNvPr id="10" name="Footer Placeholder 9"/>
          <p:cNvSpPr>
            <a:spLocks noGrp="1"/>
          </p:cNvSpPr>
          <p:nvPr>
            <p:ph type="ftr" sz="quarter" idx="11"/>
          </p:nvPr>
        </p:nvSpPr>
        <p:spPr/>
        <p:txBody>
          <a:bodyPr/>
          <a:lstStyle/>
          <a:p>
            <a:endParaRPr lang="en-GB"/>
          </a:p>
        </p:txBody>
      </p:sp>
      <p:sp>
        <p:nvSpPr>
          <p:cNvPr id="31" name="Slide Number Placeholder 30"/>
          <p:cNvSpPr>
            <a:spLocks noGrp="1"/>
          </p:cNvSpPr>
          <p:nvPr>
            <p:ph type="sldNum" sz="quarter" idx="12"/>
          </p:nvPr>
        </p:nvSpPr>
        <p:spPr/>
        <p:txBody>
          <a:bodyPr/>
          <a:lstStyle/>
          <a:p>
            <a:fld id="{90AC49E2-D245-42E5-8825-7BA36369C1C0}"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8995401D-C66E-45CB-A7A0-3910685C595E}" type="datetimeFigureOut">
              <a:rPr lang="en-US" smtClean="0"/>
              <a:pPr/>
              <a:t>7/15/2014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229600" y="6477000"/>
            <a:ext cx="762000" cy="246888"/>
          </a:xfrm>
        </p:spPr>
        <p:txBody>
          <a:bodyPr/>
          <a:lstStyle/>
          <a:p>
            <a:fld id="{90AC49E2-D245-42E5-8825-7BA36369C1C0}" type="slidenum">
              <a:rPr lang="en-GB" smtClean="0"/>
              <a:pPr/>
              <a:t>‹#›</a:t>
            </a:fld>
            <a:endParaRPr lang="en-GB"/>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8995401D-C66E-45CB-A7A0-3910685C595E}" type="datetimeFigureOut">
              <a:rPr lang="en-US" smtClean="0"/>
              <a:pPr/>
              <a:t>7/15/2014</a:t>
            </a:fld>
            <a:endParaRPr lang="en-GB"/>
          </a:p>
        </p:txBody>
      </p:sp>
      <p:sp>
        <p:nvSpPr>
          <p:cNvPr id="21" name="Footer Placeholder 20"/>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0AC49E2-D245-42E5-8825-7BA36369C1C0}"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8995401D-C66E-45CB-A7A0-3910685C595E}" type="datetimeFigureOut">
              <a:rPr lang="en-US" smtClean="0"/>
              <a:pPr/>
              <a:t>7/15/2014</a:t>
            </a:fld>
            <a:endParaRPr lang="en-GB"/>
          </a:p>
        </p:txBody>
      </p:sp>
      <p:sp>
        <p:nvSpPr>
          <p:cNvPr id="24" name="Footer Placeholder 23"/>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AC49E2-D245-42E5-8825-7BA36369C1C0}"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8995401D-C66E-45CB-A7A0-3910685C595E}" type="datetimeFigureOut">
              <a:rPr lang="en-US" smtClean="0"/>
              <a:pPr/>
              <a:t>7/15/2014</a:t>
            </a:fld>
            <a:endParaRPr lang="en-GB"/>
          </a:p>
        </p:txBody>
      </p:sp>
      <p:sp>
        <p:nvSpPr>
          <p:cNvPr id="29" name="Footer Placeholder 28"/>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0AC49E2-D245-42E5-8825-7BA36369C1C0}"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8995401D-C66E-45CB-A7A0-3910685C595E}" type="datetimeFigureOut">
              <a:rPr lang="en-US" smtClean="0"/>
              <a:pPr/>
              <a:t>7/15/2014</a:t>
            </a:fld>
            <a:endParaRPr lang="en-GB"/>
          </a:p>
        </p:txBody>
      </p:sp>
      <p:sp>
        <p:nvSpPr>
          <p:cNvPr id="5" name="Footer Placeholder 4"/>
          <p:cNvSpPr>
            <a:spLocks noGrp="1"/>
          </p:cNvSpPr>
          <p:nvPr>
            <p:ph type="ftr" sz="quarter" idx="11"/>
          </p:nvPr>
        </p:nvSpPr>
        <p:spPr/>
        <p:txBody>
          <a:bodyPr/>
          <a:lstStyle/>
          <a:p>
            <a:endParaRPr lang="en-GB"/>
          </a:p>
        </p:txBody>
      </p:sp>
      <p:sp>
        <p:nvSpPr>
          <p:cNvPr id="31" name="Slide Number Placeholder 30"/>
          <p:cNvSpPr>
            <a:spLocks noGrp="1"/>
          </p:cNvSpPr>
          <p:nvPr>
            <p:ph type="sldNum" sz="quarter" idx="12"/>
          </p:nvPr>
        </p:nvSpPr>
        <p:spPr/>
        <p:txBody>
          <a:bodyPr/>
          <a:lstStyle/>
          <a:p>
            <a:fld id="{90AC49E2-D245-42E5-8825-7BA36369C1C0}" type="slidenum">
              <a:rPr lang="en-GB" smtClean="0"/>
              <a:pPr/>
              <a:t>‹#›</a:t>
            </a:fld>
            <a:endParaRPr lang="en-GB"/>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8995401D-C66E-45CB-A7A0-3910685C595E}" type="datetimeFigureOut">
              <a:rPr lang="en-US" smtClean="0"/>
              <a:pPr/>
              <a:t>7/15/2014</a:t>
            </a:fld>
            <a:endParaRPr lang="en-GB"/>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GB"/>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0AC49E2-D245-42E5-8825-7BA36369C1C0}" type="slidenum">
              <a:rPr lang="en-GB" smtClean="0"/>
              <a:pPr/>
              <a:t>‹#›</a:t>
            </a:fld>
            <a:endParaRPr lang="en-GB"/>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4282" y="214290"/>
            <a:ext cx="8624918" cy="8501122"/>
          </a:xfrm>
        </p:spPr>
        <p:txBody>
          <a:bodyPr>
            <a:normAutofit/>
          </a:bodyPr>
          <a:lstStyle/>
          <a:p>
            <a:pPr algn="ctr">
              <a:lnSpc>
                <a:spcPct val="150000"/>
              </a:lnSpc>
            </a:pPr>
            <a:r>
              <a:rPr lang="en-GB" sz="1600" b="1" dirty="0" smtClean="0">
                <a:latin typeface="Times New Roman" pitchFamily="18" charset="0"/>
                <a:cs typeface="Times New Roman" pitchFamily="18" charset="0"/>
              </a:rPr>
              <a:t/>
            </a:r>
            <a:br>
              <a:rPr lang="en-GB" sz="1600" b="1" dirty="0" smtClean="0">
                <a:latin typeface="Times New Roman" pitchFamily="18" charset="0"/>
                <a:cs typeface="Times New Roman" pitchFamily="18" charset="0"/>
              </a:rPr>
            </a:br>
            <a:r>
              <a:rPr lang="en-GB" sz="1600" b="1" dirty="0" smtClean="0">
                <a:latin typeface="Times New Roman" pitchFamily="18" charset="0"/>
                <a:cs typeface="Times New Roman" pitchFamily="18" charset="0"/>
              </a:rPr>
              <a:t/>
            </a:r>
            <a:br>
              <a:rPr lang="en-GB" sz="1600" b="1" dirty="0" smtClean="0">
                <a:latin typeface="Times New Roman" pitchFamily="18" charset="0"/>
                <a:cs typeface="Times New Roman" pitchFamily="18" charset="0"/>
              </a:rPr>
            </a:br>
            <a:r>
              <a:rPr lang="en-GB" sz="1600" b="1" dirty="0" smtClean="0">
                <a:latin typeface="Times New Roman" pitchFamily="18" charset="0"/>
                <a:cs typeface="Times New Roman" pitchFamily="18" charset="0"/>
              </a:rPr>
              <a:t/>
            </a:r>
            <a:br>
              <a:rPr lang="en-GB" sz="1600" b="1" dirty="0" smtClean="0">
                <a:latin typeface="Times New Roman" pitchFamily="18" charset="0"/>
                <a:cs typeface="Times New Roman" pitchFamily="18" charset="0"/>
              </a:rPr>
            </a:br>
            <a:r>
              <a:rPr lang="en-GB" sz="1600" b="1" dirty="0" smtClean="0">
                <a:solidFill>
                  <a:srgbClr val="0000FF"/>
                </a:solidFill>
                <a:latin typeface="Times New Roman" pitchFamily="18" charset="0"/>
                <a:cs typeface="Times New Roman" pitchFamily="18" charset="0"/>
              </a:rPr>
              <a:t>Efficacy of Piperazine citrate, Levamisole hydrochloride and Albendazole in the Treatment of Chickens naturally infected with Gastrointestinal Helminths</a:t>
            </a:r>
            <a:br>
              <a:rPr lang="en-GB" sz="1600" b="1" dirty="0" smtClean="0">
                <a:solidFill>
                  <a:srgbClr val="0000FF"/>
                </a:solidFill>
                <a:latin typeface="Times New Roman" pitchFamily="18" charset="0"/>
                <a:cs typeface="Times New Roman" pitchFamily="18" charset="0"/>
              </a:rPr>
            </a:br>
            <a:r>
              <a:rPr lang="en-GB" sz="1600" dirty="0" smtClean="0">
                <a:latin typeface="Times New Roman" pitchFamily="18" charset="0"/>
                <a:cs typeface="Times New Roman" pitchFamily="18" charset="0"/>
              </a:rPr>
              <a:t/>
            </a:r>
            <a:br>
              <a:rPr lang="en-GB" sz="1600" dirty="0" smtClean="0">
                <a:latin typeface="Times New Roman" pitchFamily="18" charset="0"/>
                <a:cs typeface="Times New Roman" pitchFamily="18" charset="0"/>
              </a:rPr>
            </a:br>
            <a:r>
              <a:rPr lang="en-ZA" altLang="en-US" sz="1600" b="1" dirty="0" smtClean="0">
                <a:solidFill>
                  <a:srgbClr val="0000FF"/>
                </a:solidFill>
                <a:latin typeface="Times New Roman" pitchFamily="18" charset="0"/>
                <a:cs typeface="Times New Roman" pitchFamily="18" charset="0"/>
              </a:rPr>
              <a:t> Presented at the </a:t>
            </a:r>
            <a:r>
              <a:rPr lang="en-US" sz="1600" b="1" dirty="0" smtClean="0">
                <a:solidFill>
                  <a:srgbClr val="0000FF"/>
                </a:solidFill>
                <a:latin typeface="Times New Roman" pitchFamily="18" charset="0"/>
                <a:cs typeface="Times New Roman" pitchFamily="18" charset="0"/>
              </a:rPr>
              <a:t>47</a:t>
            </a:r>
            <a:r>
              <a:rPr lang="en-US" sz="1600" b="1" baseline="30000" dirty="0" smtClean="0">
                <a:solidFill>
                  <a:srgbClr val="0000FF"/>
                </a:solidFill>
                <a:latin typeface="Times New Roman" pitchFamily="18" charset="0"/>
                <a:cs typeface="Times New Roman" pitchFamily="18" charset="0"/>
              </a:rPr>
              <a:t>TH</a:t>
            </a:r>
            <a:r>
              <a:rPr lang="en-US" sz="1600" b="1" dirty="0" smtClean="0">
                <a:solidFill>
                  <a:srgbClr val="0000FF"/>
                </a:solidFill>
                <a:latin typeface="Times New Roman" pitchFamily="18" charset="0"/>
                <a:cs typeface="Times New Roman" pitchFamily="18" charset="0"/>
              </a:rPr>
              <a:t> ANNUAL SCIENTIFIC CONFERENCE ON </a:t>
            </a:r>
            <a:r>
              <a:rPr lang="en-US" sz="1600" b="1" i="1" dirty="0" smtClean="0">
                <a:solidFill>
                  <a:srgbClr val="0000FF"/>
                </a:solidFill>
                <a:latin typeface="Times New Roman" pitchFamily="18" charset="0"/>
                <a:cs typeface="Times New Roman" pitchFamily="18" charset="0"/>
              </a:rPr>
              <a:t>“ONE HEALTH APPROACH IN VETERINARY TRAINING AND PRACTICE” </a:t>
            </a:r>
            <a:r>
              <a:rPr lang="en-US" sz="1600" b="1" dirty="0" smtClean="0">
                <a:solidFill>
                  <a:srgbClr val="0000FF"/>
                </a:solidFill>
                <a:latin typeface="Times New Roman" pitchFamily="18" charset="0"/>
                <a:cs typeface="Times New Roman" pitchFamily="18" charset="0"/>
              </a:rPr>
              <a:t>ON 24</a:t>
            </a:r>
            <a:r>
              <a:rPr lang="en-US" sz="1600" b="1" baseline="30000" dirty="0" smtClean="0">
                <a:solidFill>
                  <a:srgbClr val="0000FF"/>
                </a:solidFill>
                <a:latin typeface="Times New Roman" pitchFamily="18" charset="0"/>
                <a:cs typeface="Times New Roman" pitchFamily="18" charset="0"/>
              </a:rPr>
              <a:t>TH</a:t>
            </a:r>
            <a:r>
              <a:rPr lang="en-US" sz="1600" b="1" dirty="0" smtClean="0">
                <a:solidFill>
                  <a:srgbClr val="0000FF"/>
                </a:solidFill>
                <a:latin typeface="Times New Roman" pitchFamily="18" charset="0"/>
                <a:cs typeface="Times New Roman" pitchFamily="18" charset="0"/>
              </a:rPr>
              <a:t>  TO 26</a:t>
            </a:r>
            <a:r>
              <a:rPr lang="en-US" sz="1600" b="1" baseline="30000" dirty="0" smtClean="0">
                <a:solidFill>
                  <a:srgbClr val="0000FF"/>
                </a:solidFill>
                <a:latin typeface="Times New Roman" pitchFamily="18" charset="0"/>
                <a:cs typeface="Times New Roman" pitchFamily="18" charset="0"/>
              </a:rPr>
              <a:t>TH</a:t>
            </a:r>
            <a:r>
              <a:rPr lang="en-US" sz="1600" b="1" dirty="0" smtClean="0">
                <a:solidFill>
                  <a:srgbClr val="0000FF"/>
                </a:solidFill>
                <a:latin typeface="Times New Roman" pitchFamily="18" charset="0"/>
                <a:cs typeface="Times New Roman" pitchFamily="18" charset="0"/>
              </a:rPr>
              <a:t> APRIL 2013 AT THE WHITESAND HOTEL, MOMBASA</a:t>
            </a:r>
            <a:br>
              <a:rPr lang="en-US" sz="1600" b="1" dirty="0" smtClean="0">
                <a:solidFill>
                  <a:srgbClr val="0000FF"/>
                </a:solidFill>
                <a:latin typeface="Times New Roman" pitchFamily="18" charset="0"/>
                <a:cs typeface="Times New Roman" pitchFamily="18" charset="0"/>
              </a:rPr>
            </a:br>
            <a:r>
              <a:rPr lang="en-ZA" altLang="en-US" sz="1600" b="1" dirty="0" smtClean="0">
                <a:solidFill>
                  <a:srgbClr val="0000FF"/>
                </a:solidFill>
                <a:latin typeface="Times New Roman" pitchFamily="18" charset="0"/>
                <a:cs typeface="Times New Roman" pitchFamily="18" charset="0"/>
              </a:rPr>
              <a:t/>
            </a:r>
            <a:br>
              <a:rPr lang="en-ZA" altLang="en-US" sz="1600" b="1" dirty="0" smtClean="0">
                <a:solidFill>
                  <a:srgbClr val="0000FF"/>
                </a:solidFill>
                <a:latin typeface="Times New Roman" pitchFamily="18" charset="0"/>
                <a:cs typeface="Times New Roman" pitchFamily="18" charset="0"/>
              </a:rPr>
            </a:br>
            <a:r>
              <a:rPr lang="en-ZA" altLang="en-US" sz="1600" b="1" dirty="0" smtClean="0">
                <a:solidFill>
                  <a:srgbClr val="0000FF"/>
                </a:solidFill>
                <a:latin typeface="Times New Roman" pitchFamily="18" charset="0"/>
                <a:cs typeface="Times New Roman" pitchFamily="18" charset="0"/>
              </a:rPr>
              <a:t/>
            </a:r>
            <a:br>
              <a:rPr lang="en-ZA" altLang="en-US" sz="1600" b="1" dirty="0" smtClean="0">
                <a:solidFill>
                  <a:srgbClr val="0000FF"/>
                </a:solidFill>
                <a:latin typeface="Times New Roman" pitchFamily="18" charset="0"/>
                <a:cs typeface="Times New Roman" pitchFamily="18" charset="0"/>
              </a:rPr>
            </a:br>
            <a:r>
              <a:rPr lang="en-ZA" altLang="en-US" sz="1600" b="1" dirty="0" smtClean="0">
                <a:solidFill>
                  <a:srgbClr val="0000FF"/>
                </a:solidFill>
                <a:latin typeface="Times New Roman" pitchFamily="18" charset="0"/>
                <a:cs typeface="Times New Roman" pitchFamily="18" charset="0"/>
              </a:rPr>
              <a:t>By</a:t>
            </a:r>
            <a:br>
              <a:rPr lang="en-ZA" altLang="en-US" sz="1600" b="1" dirty="0" smtClean="0">
                <a:solidFill>
                  <a:srgbClr val="0000FF"/>
                </a:solidFill>
                <a:latin typeface="Times New Roman" pitchFamily="18" charset="0"/>
                <a:cs typeface="Times New Roman" pitchFamily="18" charset="0"/>
              </a:rPr>
            </a:br>
            <a:r>
              <a:rPr lang="en-ZA" altLang="en-US" sz="1600" b="1" dirty="0" smtClean="0">
                <a:solidFill>
                  <a:srgbClr val="0000FF"/>
                </a:solidFill>
                <a:latin typeface="Times New Roman" pitchFamily="18" charset="0"/>
                <a:cs typeface="Times New Roman" pitchFamily="18" charset="0"/>
              </a:rPr>
              <a:t/>
            </a:r>
            <a:br>
              <a:rPr lang="en-ZA" altLang="en-US" sz="1600" b="1" dirty="0" smtClean="0">
                <a:solidFill>
                  <a:srgbClr val="0000FF"/>
                </a:solidFill>
                <a:latin typeface="Times New Roman" pitchFamily="18" charset="0"/>
                <a:cs typeface="Times New Roman" pitchFamily="18" charset="0"/>
              </a:rPr>
            </a:br>
            <a:r>
              <a:rPr lang="en-ZA" altLang="en-US" sz="1600" b="1" dirty="0" smtClean="0">
                <a:solidFill>
                  <a:srgbClr val="0000FF"/>
                </a:solidFill>
                <a:latin typeface="Times New Roman" pitchFamily="18" charset="0"/>
                <a:cs typeface="Times New Roman" pitchFamily="18" charset="0"/>
              </a:rPr>
              <a:t>HANNAH W CHEGE</a:t>
            </a:r>
            <a:br>
              <a:rPr lang="en-ZA" altLang="en-US" sz="1600" b="1" dirty="0" smtClean="0">
                <a:solidFill>
                  <a:srgbClr val="0000FF"/>
                </a:solidFill>
                <a:latin typeface="Times New Roman" pitchFamily="18" charset="0"/>
                <a:cs typeface="Times New Roman" pitchFamily="18" charset="0"/>
              </a:rPr>
            </a:br>
            <a:r>
              <a:rPr lang="en-ZA" altLang="en-US" sz="1600" b="1" dirty="0" smtClean="0">
                <a:solidFill>
                  <a:srgbClr val="0000FF"/>
                </a:solidFill>
                <a:latin typeface="Times New Roman" pitchFamily="18" charset="0"/>
                <a:cs typeface="Times New Roman" pitchFamily="18" charset="0"/>
              </a:rPr>
              <a:t>DEPARTMENT OF VETERINARY PATHOLOGY, MICROBIOLOGY AND PARASITOLOGY</a:t>
            </a:r>
            <a:br>
              <a:rPr lang="en-ZA" altLang="en-US" sz="1600" b="1" dirty="0" smtClean="0">
                <a:solidFill>
                  <a:srgbClr val="0000FF"/>
                </a:solidFill>
                <a:latin typeface="Times New Roman" pitchFamily="18" charset="0"/>
                <a:cs typeface="Times New Roman" pitchFamily="18" charset="0"/>
              </a:rPr>
            </a:br>
            <a:r>
              <a:rPr lang="en-ZA" altLang="en-US" sz="1600" b="1" dirty="0" smtClean="0">
                <a:solidFill>
                  <a:srgbClr val="0000FF"/>
                </a:solidFill>
                <a:latin typeface="Times New Roman" pitchFamily="18" charset="0"/>
                <a:cs typeface="Times New Roman" pitchFamily="18" charset="0"/>
              </a:rPr>
              <a:t>University of Nairobi </a:t>
            </a:r>
            <a:r>
              <a:rPr lang="en-GB" sz="1600" dirty="0" smtClean="0">
                <a:solidFill>
                  <a:schemeClr val="tx1"/>
                </a:solidFill>
                <a:latin typeface="Times New Roman" pitchFamily="18" charset="0"/>
                <a:cs typeface="Times New Roman" pitchFamily="18" charset="0"/>
              </a:rPr>
              <a:t/>
            </a:r>
            <a:br>
              <a:rPr lang="en-GB" sz="1600" dirty="0" smtClean="0">
                <a:solidFill>
                  <a:schemeClr val="tx1"/>
                </a:solidFill>
                <a:latin typeface="Times New Roman" pitchFamily="18" charset="0"/>
                <a:cs typeface="Times New Roman" pitchFamily="18" charset="0"/>
              </a:rPr>
            </a:br>
            <a:endParaRPr lang="en-GB" sz="1600" dirty="0">
              <a:solidFill>
                <a:schemeClr val="tx1"/>
              </a:solidFill>
              <a:latin typeface="Times New Roman" pitchFamily="18" charset="0"/>
              <a:cs typeface="Times New Roman" pitchFamily="18" charset="0"/>
            </a:endParaRPr>
          </a:p>
        </p:txBody>
      </p:sp>
      <p:pic>
        <p:nvPicPr>
          <p:cNvPr id="3" name="Picture 2" descr="UON2"/>
          <p:cNvPicPr/>
          <p:nvPr/>
        </p:nvPicPr>
        <p:blipFill>
          <a:blip r:embed="rId2" cstate="print"/>
          <a:srcRect/>
          <a:stretch>
            <a:fillRect/>
          </a:stretch>
        </p:blipFill>
        <p:spPr bwMode="auto">
          <a:xfrm>
            <a:off x="3071802" y="0"/>
            <a:ext cx="1857388" cy="135729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991600" cy="6858000"/>
          </a:xfrm>
        </p:spPr>
        <p:txBody>
          <a:bodyPr>
            <a:normAutofit fontScale="25000" lnSpcReduction="20000"/>
          </a:bodyPr>
          <a:lstStyle/>
          <a:p>
            <a:pPr>
              <a:lnSpc>
                <a:spcPct val="220000"/>
              </a:lnSpc>
              <a:buNone/>
            </a:pPr>
            <a:r>
              <a:rPr lang="en-GB" sz="11200" b="1" dirty="0" smtClean="0">
                <a:solidFill>
                  <a:srgbClr val="FF0000"/>
                </a:solidFill>
                <a:latin typeface="Times New Roman" pitchFamily="18" charset="0"/>
                <a:cs typeface="Times New Roman" pitchFamily="18" charset="0"/>
              </a:rPr>
              <a:t>Cont...of materials and methods</a:t>
            </a:r>
          </a:p>
          <a:p>
            <a:pPr>
              <a:lnSpc>
                <a:spcPct val="220000"/>
              </a:lnSpc>
              <a:buNone/>
            </a:pPr>
            <a:r>
              <a:rPr lang="en-GB" sz="8000" b="1" dirty="0" smtClean="0">
                <a:solidFill>
                  <a:srgbClr val="FF0000"/>
                </a:solidFill>
                <a:latin typeface="Times New Roman" pitchFamily="18" charset="0"/>
                <a:cs typeface="Times New Roman" pitchFamily="18" charset="0"/>
              </a:rPr>
              <a:t>Fecal egg count and identification.</a:t>
            </a:r>
            <a:endParaRPr lang="en-GB" sz="8000" dirty="0" smtClean="0">
              <a:solidFill>
                <a:srgbClr val="FF0000"/>
              </a:solidFill>
              <a:latin typeface="Times New Roman" pitchFamily="18" charset="0"/>
              <a:cs typeface="Times New Roman" pitchFamily="18" charset="0"/>
            </a:endParaRPr>
          </a:p>
          <a:p>
            <a:pPr>
              <a:lnSpc>
                <a:spcPct val="220000"/>
              </a:lnSpc>
              <a:buFont typeface="Wingdings" pitchFamily="2" charset="2"/>
              <a:buChar char="v"/>
            </a:pPr>
            <a:r>
              <a:rPr lang="en-GB" sz="8000" dirty="0" smtClean="0">
                <a:latin typeface="Times New Roman" pitchFamily="18" charset="0"/>
                <a:cs typeface="Times New Roman" pitchFamily="18" charset="0"/>
              </a:rPr>
              <a:t>This was done three times per day at 8am, 12noon and 5 pm in the evening for 10 days (</a:t>
            </a:r>
            <a:r>
              <a:rPr lang="en-US" sz="8000" dirty="0" smtClean="0">
                <a:latin typeface="Times New Roman" pitchFamily="18" charset="0"/>
                <a:cs typeface="Times New Roman" pitchFamily="18" charset="0"/>
              </a:rPr>
              <a:t>MAFF, 1986)</a:t>
            </a:r>
            <a:endParaRPr lang="en-GB" sz="8000" dirty="0" smtClean="0">
              <a:latin typeface="Times New Roman" pitchFamily="18" charset="0"/>
              <a:cs typeface="Times New Roman" pitchFamily="18" charset="0"/>
            </a:endParaRPr>
          </a:p>
          <a:p>
            <a:pPr>
              <a:lnSpc>
                <a:spcPct val="220000"/>
              </a:lnSpc>
              <a:buNone/>
            </a:pPr>
            <a:r>
              <a:rPr lang="en-GB" sz="8000" b="1" dirty="0" smtClean="0">
                <a:solidFill>
                  <a:srgbClr val="FF0000"/>
                </a:solidFill>
                <a:latin typeface="Times New Roman" pitchFamily="18" charset="0"/>
                <a:cs typeface="Times New Roman" pitchFamily="18" charset="0"/>
              </a:rPr>
              <a:t>Parasite recovery and identification</a:t>
            </a:r>
            <a:endParaRPr lang="en-GB" sz="8000" dirty="0" smtClean="0">
              <a:solidFill>
                <a:srgbClr val="FF0000"/>
              </a:solidFill>
              <a:latin typeface="Times New Roman" pitchFamily="18" charset="0"/>
              <a:cs typeface="Times New Roman" pitchFamily="18" charset="0"/>
            </a:endParaRPr>
          </a:p>
          <a:p>
            <a:pPr>
              <a:lnSpc>
                <a:spcPct val="220000"/>
              </a:lnSpc>
              <a:buFont typeface="Wingdings" pitchFamily="2" charset="2"/>
              <a:buChar char="v"/>
            </a:pPr>
            <a:r>
              <a:rPr lang="en-GB" sz="8000" dirty="0" smtClean="0">
                <a:solidFill>
                  <a:schemeClr val="tx1"/>
                </a:solidFill>
                <a:latin typeface="Times New Roman" pitchFamily="18" charset="0"/>
                <a:cs typeface="Times New Roman" pitchFamily="18" charset="0"/>
              </a:rPr>
              <a:t>At the end of experiment all the chickens were sacrificed and necropsy undertaken to check the presence of the endoparasites (Charlton </a:t>
            </a:r>
            <a:r>
              <a:rPr lang="en-GB" sz="8000" i="1" dirty="0" smtClean="0">
                <a:solidFill>
                  <a:schemeClr val="tx1"/>
                </a:solidFill>
                <a:latin typeface="Times New Roman" pitchFamily="18" charset="0"/>
                <a:cs typeface="Times New Roman" pitchFamily="18" charset="0"/>
              </a:rPr>
              <a:t>et al., </a:t>
            </a:r>
            <a:r>
              <a:rPr lang="en-GB" sz="8000" dirty="0" smtClean="0">
                <a:solidFill>
                  <a:schemeClr val="tx1"/>
                </a:solidFill>
                <a:latin typeface="Times New Roman" pitchFamily="18" charset="0"/>
                <a:cs typeface="Times New Roman" pitchFamily="18" charset="0"/>
              </a:rPr>
              <a:t>2006).</a:t>
            </a:r>
          </a:p>
          <a:p>
            <a:pPr>
              <a:lnSpc>
                <a:spcPct val="220000"/>
              </a:lnSpc>
              <a:buFont typeface="Wingdings" pitchFamily="2" charset="2"/>
              <a:buChar char="v"/>
            </a:pPr>
            <a:r>
              <a:rPr lang="en-GB" sz="8000" dirty="0" smtClean="0">
                <a:solidFill>
                  <a:schemeClr val="tx1"/>
                </a:solidFill>
                <a:latin typeface="Times New Roman" pitchFamily="18" charset="0"/>
                <a:cs typeface="Times New Roman" pitchFamily="18" charset="0"/>
              </a:rPr>
              <a:t> Parasites recovered were identified in accordance with the </a:t>
            </a:r>
            <a:r>
              <a:rPr lang="en-GB" sz="8000" dirty="0" err="1" smtClean="0">
                <a:solidFill>
                  <a:schemeClr val="tx1"/>
                </a:solidFill>
                <a:latin typeface="Times New Roman" pitchFamily="18" charset="0"/>
                <a:cs typeface="Times New Roman" pitchFamily="18" charset="0"/>
              </a:rPr>
              <a:t>helminthologic</a:t>
            </a:r>
            <a:r>
              <a:rPr lang="en-GB" sz="8000" dirty="0" smtClean="0">
                <a:solidFill>
                  <a:schemeClr val="tx1"/>
                </a:solidFill>
                <a:latin typeface="Times New Roman" pitchFamily="18" charset="0"/>
                <a:cs typeface="Times New Roman" pitchFamily="18" charset="0"/>
              </a:rPr>
              <a:t> keys of-</a:t>
            </a:r>
            <a:r>
              <a:rPr lang="en-GB" sz="8000" dirty="0" err="1" smtClean="0">
                <a:solidFill>
                  <a:schemeClr val="tx1"/>
                </a:solidFill>
                <a:latin typeface="Times New Roman" pitchFamily="18" charset="0"/>
                <a:cs typeface="Times New Roman" pitchFamily="18" charset="0"/>
              </a:rPr>
              <a:t>Soulsby</a:t>
            </a:r>
            <a:r>
              <a:rPr lang="en-GB" sz="8000" dirty="0" smtClean="0">
                <a:solidFill>
                  <a:schemeClr val="tx1"/>
                </a:solidFill>
                <a:latin typeface="Times New Roman" pitchFamily="18" charset="0"/>
                <a:cs typeface="Times New Roman" pitchFamily="18" charset="0"/>
              </a:rPr>
              <a:t> 1982, Permin and Hansen 1998</a:t>
            </a:r>
          </a:p>
          <a:p>
            <a:pPr>
              <a:lnSpc>
                <a:spcPct val="220000"/>
              </a:lnSpc>
              <a:buNone/>
            </a:pPr>
            <a:r>
              <a:rPr lang="en-GB" sz="8000" dirty="0" smtClean="0">
                <a:solidFill>
                  <a:schemeClr val="tx1"/>
                </a:solidFill>
                <a:latin typeface="Times New Roman" pitchFamily="18" charset="0"/>
                <a:cs typeface="Times New Roman" pitchFamily="18" charset="0"/>
              </a:rPr>
              <a:t>.</a:t>
            </a:r>
            <a:r>
              <a:rPr lang="en-GB" sz="8000" b="1" dirty="0" smtClean="0">
                <a:solidFill>
                  <a:srgbClr val="FF0000"/>
                </a:solidFill>
                <a:latin typeface="Times New Roman" pitchFamily="18" charset="0"/>
                <a:cs typeface="Times New Roman" pitchFamily="18" charset="0"/>
              </a:rPr>
              <a:t> </a:t>
            </a:r>
          </a:p>
          <a:p>
            <a:pPr>
              <a:lnSpc>
                <a:spcPct val="220000"/>
              </a:lnSpc>
              <a:buNone/>
            </a:pPr>
            <a:endParaRPr lang="en-GB" sz="4200" b="1" dirty="0" smtClean="0">
              <a:solidFill>
                <a:srgbClr val="FF0000"/>
              </a:solidFill>
              <a:latin typeface="Times New Roman" pitchFamily="18" charset="0"/>
              <a:cs typeface="Times New Roman" pitchFamily="18" charset="0"/>
            </a:endParaRPr>
          </a:p>
          <a:p>
            <a:pPr>
              <a:lnSpc>
                <a:spcPct val="220000"/>
              </a:lnSpc>
              <a:buNone/>
            </a:pPr>
            <a:endParaRPr lang="en-GB" sz="4200" b="1" dirty="0" smtClean="0">
              <a:solidFill>
                <a:srgbClr val="FF0000"/>
              </a:solidFill>
              <a:latin typeface="Times New Roman" pitchFamily="18" charset="0"/>
              <a:cs typeface="Times New Roman" pitchFamily="18" charset="0"/>
            </a:endParaRPr>
          </a:p>
          <a:p>
            <a:pPr>
              <a:lnSpc>
                <a:spcPct val="220000"/>
              </a:lnSpc>
              <a:buNone/>
            </a:pPr>
            <a:endParaRPr lang="en-GB" sz="4200" b="1" dirty="0" smtClean="0">
              <a:solidFill>
                <a:srgbClr val="FF0000"/>
              </a:solidFill>
              <a:latin typeface="Times New Roman" pitchFamily="18" charset="0"/>
              <a:cs typeface="Times New Roman" pitchFamily="18" charset="0"/>
            </a:endParaRPr>
          </a:p>
          <a:p>
            <a:pPr>
              <a:lnSpc>
                <a:spcPct val="220000"/>
              </a:lnSpc>
              <a:buNone/>
            </a:pPr>
            <a:endParaRPr lang="en-GB" sz="4200" b="1" dirty="0" smtClean="0">
              <a:solidFill>
                <a:srgbClr val="FF0000"/>
              </a:solidFill>
              <a:latin typeface="Times New Roman" pitchFamily="18" charset="0"/>
              <a:cs typeface="Times New Roman" pitchFamily="18" charset="0"/>
            </a:endParaRPr>
          </a:p>
          <a:p>
            <a:pPr>
              <a:lnSpc>
                <a:spcPct val="220000"/>
              </a:lnSpc>
              <a:buNone/>
            </a:pPr>
            <a:endParaRPr lang="en-GB" sz="4200" b="1" dirty="0" smtClean="0">
              <a:solidFill>
                <a:srgbClr val="FF0000"/>
              </a:solidFill>
              <a:latin typeface="Times New Roman" pitchFamily="18" charset="0"/>
              <a:cs typeface="Times New Roman" pitchFamily="18" charset="0"/>
            </a:endParaRPr>
          </a:p>
          <a:p>
            <a:pPr>
              <a:lnSpc>
                <a:spcPct val="220000"/>
              </a:lnSpc>
              <a:buNone/>
            </a:pPr>
            <a:endParaRPr lang="en-GB" sz="2900" dirty="0" smtClean="0">
              <a:solidFill>
                <a:schemeClr val="tx1"/>
              </a:solidFill>
              <a:latin typeface="Times New Roman" pitchFamily="18" charset="0"/>
              <a:cs typeface="Times New Roman" pitchFamily="18" charset="0"/>
            </a:endParaRPr>
          </a:p>
          <a:p>
            <a:pPr>
              <a:lnSpc>
                <a:spcPct val="200000"/>
              </a:lnSpc>
              <a:buNone/>
            </a:pPr>
            <a:r>
              <a:rPr lang="en-GB" sz="2800" dirty="0" smtClean="0">
                <a:solidFill>
                  <a:schemeClr val="tx1"/>
                </a:solidFill>
                <a:latin typeface="Times New Roman" pitchFamily="18" charset="0"/>
                <a:cs typeface="Times New Roman" pitchFamily="18" charset="0"/>
              </a:rPr>
              <a:t>`</a:t>
            </a:r>
            <a:endParaRPr lang="en-GB" sz="2800"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0"/>
            <a:ext cx="8686800" cy="8143908"/>
          </a:xfrm>
        </p:spPr>
        <p:txBody>
          <a:bodyPr>
            <a:noAutofit/>
          </a:bodyPr>
          <a:lstStyle/>
          <a:p>
            <a:pPr>
              <a:lnSpc>
                <a:spcPct val="150000"/>
              </a:lnSpc>
              <a:buNone/>
            </a:pPr>
            <a:r>
              <a:rPr lang="en-GB" sz="2000" b="1" dirty="0" smtClean="0">
                <a:solidFill>
                  <a:srgbClr val="FF0000"/>
                </a:solidFill>
                <a:latin typeface="Times New Roman" pitchFamily="18" charset="0"/>
                <a:cs typeface="Times New Roman" pitchFamily="18" charset="0"/>
              </a:rPr>
              <a:t>Effectiveness of the </a:t>
            </a:r>
            <a:r>
              <a:rPr lang="en-GB" sz="2000" b="1" dirty="0" err="1" smtClean="0">
                <a:solidFill>
                  <a:srgbClr val="FF0000"/>
                </a:solidFill>
                <a:latin typeface="Times New Roman" pitchFamily="18" charset="0"/>
                <a:cs typeface="Times New Roman" pitchFamily="18" charset="0"/>
              </a:rPr>
              <a:t>anthelmintic</a:t>
            </a:r>
            <a:r>
              <a:rPr lang="en-GB" sz="2000" b="1" dirty="0" smtClean="0">
                <a:solidFill>
                  <a:srgbClr val="FF0000"/>
                </a:solidFill>
                <a:latin typeface="Times New Roman" pitchFamily="18" charset="0"/>
                <a:cs typeface="Times New Roman" pitchFamily="18" charset="0"/>
              </a:rPr>
              <a:t> drugs</a:t>
            </a:r>
            <a:endParaRPr lang="en-GB" sz="2000" dirty="0" smtClean="0">
              <a:solidFill>
                <a:srgbClr val="FF0000"/>
              </a:solidFill>
              <a:latin typeface="Times New Roman" pitchFamily="18" charset="0"/>
              <a:cs typeface="Times New Roman" pitchFamily="18" charset="0"/>
            </a:endParaRPr>
          </a:p>
          <a:p>
            <a:pPr>
              <a:lnSpc>
                <a:spcPct val="150000"/>
              </a:lnSpc>
              <a:buFont typeface="Wingdings" pitchFamily="2" charset="2"/>
              <a:buChar char="v"/>
            </a:pPr>
            <a:r>
              <a:rPr lang="en-GB" sz="2000" dirty="0" smtClean="0">
                <a:solidFill>
                  <a:srgbClr val="FF0000"/>
                </a:solidFill>
                <a:latin typeface="Times New Roman" pitchFamily="18" charset="0"/>
                <a:cs typeface="Times New Roman" pitchFamily="18" charset="0"/>
              </a:rPr>
              <a:t>Efficacies of the anthelmintics were evaluated by </a:t>
            </a:r>
          </a:p>
          <a:p>
            <a:pPr>
              <a:lnSpc>
                <a:spcPct val="210000"/>
              </a:lnSpc>
              <a:buNone/>
            </a:pPr>
            <a:r>
              <a:rPr lang="en-GB" sz="2000" dirty="0" smtClean="0">
                <a:latin typeface="Times New Roman" pitchFamily="18" charset="0"/>
                <a:cs typeface="Times New Roman" pitchFamily="18" charset="0"/>
              </a:rPr>
              <a:t>a) Complete  reduction in</a:t>
            </a:r>
            <a:r>
              <a:rPr lang="en-GB" sz="2000" dirty="0" smtClean="0">
                <a:solidFill>
                  <a:srgbClr val="00B050"/>
                </a:solidFill>
                <a:latin typeface="Times New Roman" pitchFamily="18" charset="0"/>
                <a:cs typeface="Times New Roman" pitchFamily="18" charset="0"/>
              </a:rPr>
              <a:t> </a:t>
            </a:r>
            <a:r>
              <a:rPr lang="en-GB" sz="2000" dirty="0" smtClean="0">
                <a:solidFill>
                  <a:schemeClr val="tx1"/>
                </a:solidFill>
                <a:latin typeface="Times New Roman" pitchFamily="18" charset="0"/>
                <a:cs typeface="Times New Roman" pitchFamily="18" charset="0"/>
              </a:rPr>
              <a:t>number of eggs in treated birds</a:t>
            </a:r>
            <a:endParaRPr lang="en-US" sz="2000" dirty="0" smtClean="0">
              <a:latin typeface="Times New Roman" pitchFamily="18" charset="0"/>
              <a:cs typeface="Times New Roman" pitchFamily="18" charset="0"/>
            </a:endParaRPr>
          </a:p>
          <a:p>
            <a:pPr>
              <a:lnSpc>
                <a:spcPct val="210000"/>
              </a:lnSpc>
              <a:buNone/>
            </a:pPr>
            <a:r>
              <a:rPr lang="en-US" sz="2000" dirty="0" smtClean="0">
                <a:latin typeface="Times New Roman" pitchFamily="18" charset="0"/>
                <a:cs typeface="Times New Roman" pitchFamily="18" charset="0"/>
              </a:rPr>
              <a:t>b)Percentage effectiveness against each parasite species (or stage) was determined </a:t>
            </a:r>
            <a:r>
              <a:rPr lang="en-US" sz="2000" dirty="0" smtClean="0">
                <a:solidFill>
                  <a:schemeClr val="tx1"/>
                </a:solidFill>
                <a:latin typeface="Times New Roman" pitchFamily="18" charset="0"/>
                <a:cs typeface="Times New Roman" pitchFamily="18" charset="0"/>
              </a:rPr>
              <a:t>using the formula by </a:t>
            </a:r>
            <a:r>
              <a:rPr lang="en-GB" sz="2000" dirty="0" err="1" smtClean="0">
                <a:solidFill>
                  <a:schemeClr val="tx1"/>
                </a:solidFill>
                <a:latin typeface="Times New Roman" pitchFamily="18" charset="0"/>
                <a:cs typeface="Times New Roman" pitchFamily="18" charset="0"/>
              </a:rPr>
              <a:t>Yazwinski</a:t>
            </a:r>
            <a:r>
              <a:rPr lang="en-GB" sz="2000" dirty="0" smtClean="0">
                <a:solidFill>
                  <a:schemeClr val="tx1"/>
                </a:solidFill>
                <a:latin typeface="Times New Roman" pitchFamily="18" charset="0"/>
                <a:cs typeface="Times New Roman" pitchFamily="18" charset="0"/>
              </a:rPr>
              <a:t> </a:t>
            </a:r>
            <a:r>
              <a:rPr lang="en-GB" sz="2000" i="1" dirty="0" smtClean="0">
                <a:solidFill>
                  <a:schemeClr val="tx1"/>
                </a:solidFill>
                <a:latin typeface="Times New Roman" pitchFamily="18" charset="0"/>
                <a:cs typeface="Times New Roman" pitchFamily="18" charset="0"/>
              </a:rPr>
              <a:t>et al</a:t>
            </a:r>
            <a:r>
              <a:rPr lang="en-GB" sz="2000" dirty="0" smtClean="0">
                <a:solidFill>
                  <a:schemeClr val="tx1"/>
                </a:solidFill>
                <a:latin typeface="Times New Roman" pitchFamily="18" charset="0"/>
                <a:cs typeface="Times New Roman" pitchFamily="18" charset="0"/>
              </a:rPr>
              <a:t> . (2003).</a:t>
            </a:r>
          </a:p>
          <a:p>
            <a:pPr>
              <a:lnSpc>
                <a:spcPct val="210000"/>
              </a:lnSpc>
              <a:buNone/>
            </a:pPr>
            <a:r>
              <a:rPr lang="en-US" sz="2000" dirty="0" smtClean="0">
                <a:latin typeface="Times New Roman" pitchFamily="18" charset="0"/>
                <a:cs typeface="Times New Roman" pitchFamily="18" charset="0"/>
              </a:rPr>
              <a:t>	</a:t>
            </a:r>
            <a:r>
              <a:rPr lang="en-US" sz="2000" dirty="0" smtClean="0">
                <a:solidFill>
                  <a:srgbClr val="FF0000"/>
                </a:solidFill>
                <a:latin typeface="Times New Roman" pitchFamily="18" charset="0"/>
                <a:cs typeface="Times New Roman" pitchFamily="18" charset="0"/>
              </a:rPr>
              <a:t>% effectiveness= </a:t>
            </a:r>
          </a:p>
          <a:p>
            <a:pPr>
              <a:lnSpc>
                <a:spcPct val="210000"/>
              </a:lnSpc>
              <a:buNone/>
            </a:pPr>
            <a:r>
              <a:rPr lang="en-US" sz="2000" u="sng" dirty="0" smtClean="0">
                <a:solidFill>
                  <a:srgbClr val="FF0000"/>
                </a:solidFill>
                <a:latin typeface="Times New Roman" pitchFamily="18" charset="0"/>
                <a:cs typeface="Times New Roman" pitchFamily="18" charset="0"/>
              </a:rPr>
              <a:t>mean no. of worms in controls- mean no. of worms in treated animal  </a:t>
            </a:r>
            <a:r>
              <a:rPr lang="en-US" sz="2000" dirty="0" smtClean="0">
                <a:solidFill>
                  <a:srgbClr val="FF0000"/>
                </a:solidFill>
                <a:latin typeface="Times New Roman" pitchFamily="18" charset="0"/>
                <a:cs typeface="Times New Roman" pitchFamily="18" charset="0"/>
              </a:rPr>
              <a:t>×</a:t>
            </a:r>
            <a:r>
              <a:rPr lang="en-US" sz="2000" u="sng" dirty="0" smtClean="0">
                <a:solidFill>
                  <a:srgbClr val="FF0000"/>
                </a:solidFill>
                <a:latin typeface="Times New Roman" pitchFamily="18" charset="0"/>
                <a:cs typeface="Times New Roman" pitchFamily="18" charset="0"/>
              </a:rPr>
              <a:t> 100</a:t>
            </a:r>
            <a:endParaRPr lang="en-US" sz="2000" b="1" u="sng" baseline="-25000" dirty="0" smtClean="0">
              <a:solidFill>
                <a:srgbClr val="FF0000"/>
              </a:solidFill>
              <a:latin typeface="Times New Roman" pitchFamily="18" charset="0"/>
              <a:cs typeface="Times New Roman" pitchFamily="18" charset="0"/>
            </a:endParaRPr>
          </a:p>
          <a:p>
            <a:pPr>
              <a:lnSpc>
                <a:spcPct val="210000"/>
              </a:lnSpc>
              <a:buNone/>
            </a:pPr>
            <a:r>
              <a:rPr lang="en-US" sz="2000" dirty="0" smtClean="0">
                <a:solidFill>
                  <a:srgbClr val="FF0000"/>
                </a:solidFill>
                <a:latin typeface="Times New Roman" pitchFamily="18" charset="0"/>
                <a:cs typeface="Times New Roman" pitchFamily="18" charset="0"/>
              </a:rPr>
              <a:t> mean no. of worms in controls</a:t>
            </a:r>
            <a:endParaRPr lang="en-GB" sz="2000" dirty="0" smtClean="0">
              <a:solidFill>
                <a:srgbClr val="FF0000"/>
              </a:solidFill>
              <a:latin typeface="Times New Roman" pitchFamily="18" charset="0"/>
              <a:cs typeface="Times New Roman" pitchFamily="18" charset="0"/>
            </a:endParaRPr>
          </a:p>
          <a:p>
            <a:pPr>
              <a:lnSpc>
                <a:spcPct val="210000"/>
              </a:lnSpc>
              <a:buNone/>
            </a:pPr>
            <a:r>
              <a:rPr lang="en-US" sz="2000" dirty="0" smtClean="0">
                <a:solidFill>
                  <a:srgbClr val="FF0000"/>
                </a:solidFill>
                <a:latin typeface="Times New Roman" pitchFamily="18" charset="0"/>
                <a:cs typeface="Times New Roman" pitchFamily="18" charset="0"/>
              </a:rPr>
              <a:t>Key: %=percentage, no. =number</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357166"/>
            <a:ext cx="8686800" cy="5722959"/>
          </a:xfrm>
        </p:spPr>
        <p:txBody>
          <a:bodyPr>
            <a:normAutofit/>
          </a:bodyPr>
          <a:lstStyle/>
          <a:p>
            <a:pPr>
              <a:lnSpc>
                <a:spcPct val="200000"/>
              </a:lnSpc>
              <a:buFont typeface="Wingdings" pitchFamily="2" charset="2"/>
              <a:buChar char="v"/>
            </a:pPr>
            <a:r>
              <a:rPr lang="en-GB" sz="2200" dirty="0" smtClean="0">
                <a:solidFill>
                  <a:schemeClr val="tx1"/>
                </a:solidFill>
                <a:latin typeface="Times New Roman" pitchFamily="18" charset="0"/>
                <a:cs typeface="Times New Roman" pitchFamily="18" charset="0"/>
              </a:rPr>
              <a:t>The means of helminth population for each treatment group were used to calculate the percentage efficacy of the anthelmintics. (</a:t>
            </a:r>
            <a:r>
              <a:rPr lang="en-GB" sz="2200" b="1" dirty="0" smtClean="0">
                <a:solidFill>
                  <a:schemeClr val="tx1"/>
                </a:solidFill>
                <a:latin typeface="Times New Roman" pitchFamily="18" charset="0"/>
                <a:cs typeface="Times New Roman" pitchFamily="18" charset="0"/>
              </a:rPr>
              <a:t>Table 2</a:t>
            </a:r>
            <a:r>
              <a:rPr lang="en-GB" sz="2200" dirty="0" smtClean="0">
                <a:solidFill>
                  <a:schemeClr val="tx1"/>
                </a:solidFill>
                <a:latin typeface="Times New Roman" pitchFamily="18" charset="0"/>
                <a:cs typeface="Times New Roman" pitchFamily="18" charset="0"/>
              </a:rPr>
              <a:t>).</a:t>
            </a:r>
          </a:p>
          <a:p>
            <a:pPr>
              <a:lnSpc>
                <a:spcPct val="200000"/>
              </a:lnSpc>
              <a:buFont typeface="Wingdings" pitchFamily="2" charset="2"/>
              <a:buChar char="v"/>
            </a:pPr>
            <a:r>
              <a:rPr lang="en-GB" sz="2200" dirty="0" smtClean="0">
                <a:solidFill>
                  <a:schemeClr val="tx1"/>
                </a:solidFill>
                <a:latin typeface="Times New Roman" pitchFamily="18" charset="0"/>
                <a:cs typeface="Times New Roman" pitchFamily="18" charset="0"/>
              </a:rPr>
              <a:t>Percentage efficacies for the different anthelmintics were considered effective above 90 %.</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0"/>
            <a:ext cx="8686800" cy="471470"/>
          </a:xfrm>
        </p:spPr>
        <p:txBody>
          <a:bodyPr>
            <a:noAutofit/>
          </a:bodyPr>
          <a:lstStyle/>
          <a:p>
            <a:r>
              <a:rPr lang="en-GB" sz="2800" b="1" dirty="0" smtClean="0">
                <a:solidFill>
                  <a:srgbClr val="FF0000"/>
                </a:solidFill>
                <a:latin typeface="Times New Roman" pitchFamily="18" charset="0"/>
                <a:cs typeface="Times New Roman" pitchFamily="18" charset="0"/>
              </a:rPr>
              <a:t>Results and discussion</a:t>
            </a:r>
            <a:endParaRPr lang="en-GB" sz="2800" b="1"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357158" y="214290"/>
            <a:ext cx="8686800" cy="6072230"/>
          </a:xfrm>
        </p:spPr>
        <p:txBody>
          <a:bodyPr>
            <a:normAutofit/>
          </a:bodyPr>
          <a:lstStyle/>
          <a:p>
            <a:pPr>
              <a:lnSpc>
                <a:spcPct val="150000"/>
              </a:lnSpc>
              <a:buNone/>
            </a:pPr>
            <a:endParaRPr lang="en-GB" sz="2000" dirty="0" smtClean="0">
              <a:latin typeface="Times New Roman" pitchFamily="18" charset="0"/>
              <a:cs typeface="Times New Roman" pitchFamily="18" charset="0"/>
            </a:endParaRPr>
          </a:p>
          <a:p>
            <a:pPr>
              <a:lnSpc>
                <a:spcPct val="200000"/>
              </a:lnSpc>
              <a:buFont typeface="Wingdings" pitchFamily="2" charset="2"/>
              <a:buChar char="v"/>
            </a:pPr>
            <a:r>
              <a:rPr lang="en-GB" sz="2000" dirty="0" smtClean="0">
                <a:solidFill>
                  <a:schemeClr val="tx1"/>
                </a:solidFill>
                <a:latin typeface="Times New Roman" pitchFamily="18" charset="0"/>
                <a:cs typeface="Times New Roman" pitchFamily="18" charset="0"/>
              </a:rPr>
              <a:t>The five birds sacrificed before treatment had caecal worms, </a:t>
            </a:r>
            <a:r>
              <a:rPr lang="en-GB" sz="2000" i="1" dirty="0" smtClean="0">
                <a:solidFill>
                  <a:schemeClr val="tx1"/>
                </a:solidFill>
                <a:latin typeface="Times New Roman" pitchFamily="18" charset="0"/>
                <a:cs typeface="Times New Roman" pitchFamily="18" charset="0"/>
              </a:rPr>
              <a:t>Tetrameres</a:t>
            </a:r>
            <a:r>
              <a:rPr lang="en-GB" sz="2000" dirty="0" smtClean="0">
                <a:solidFill>
                  <a:schemeClr val="tx1"/>
                </a:solidFill>
                <a:latin typeface="Times New Roman" pitchFamily="18" charset="0"/>
                <a:cs typeface="Times New Roman" pitchFamily="18" charset="0"/>
              </a:rPr>
              <a:t> species and cestodes (</a:t>
            </a:r>
            <a:r>
              <a:rPr lang="en-GB" sz="2000" i="1" dirty="0" smtClean="0">
                <a:solidFill>
                  <a:schemeClr val="tx1"/>
                </a:solidFill>
                <a:latin typeface="Times New Roman" pitchFamily="18" charset="0"/>
                <a:cs typeface="Times New Roman" pitchFamily="18" charset="0"/>
              </a:rPr>
              <a:t>Railletina tetragona</a:t>
            </a:r>
            <a:r>
              <a:rPr lang="en-GB" sz="2000" dirty="0" smtClean="0">
                <a:solidFill>
                  <a:schemeClr val="tx1"/>
                </a:solidFill>
                <a:latin typeface="Times New Roman" pitchFamily="18" charset="0"/>
                <a:cs typeface="Times New Roman" pitchFamily="18" charset="0"/>
              </a:rPr>
              <a:t> and </a:t>
            </a:r>
            <a:r>
              <a:rPr lang="en-GB" sz="2000" i="1" dirty="0" smtClean="0">
                <a:solidFill>
                  <a:schemeClr val="tx1"/>
                </a:solidFill>
                <a:latin typeface="Times New Roman" pitchFamily="18" charset="0"/>
                <a:cs typeface="Times New Roman" pitchFamily="18" charset="0"/>
              </a:rPr>
              <a:t>Railletina </a:t>
            </a:r>
            <a:r>
              <a:rPr lang="en-GB" sz="2000" i="1" dirty="0" err="1" smtClean="0">
                <a:solidFill>
                  <a:schemeClr val="tx1"/>
                </a:solidFill>
                <a:latin typeface="Times New Roman" pitchFamily="18" charset="0"/>
                <a:cs typeface="Times New Roman" pitchFamily="18" charset="0"/>
              </a:rPr>
              <a:t>echinobothrida</a:t>
            </a:r>
            <a:r>
              <a:rPr lang="en-GB" sz="2000" dirty="0" smtClean="0">
                <a:solidFill>
                  <a:schemeClr val="tx1"/>
                </a:solidFill>
                <a:latin typeface="Times New Roman" pitchFamily="18" charset="0"/>
                <a:cs typeface="Times New Roman" pitchFamily="18" charset="0"/>
              </a:rPr>
              <a:t>).</a:t>
            </a:r>
          </a:p>
          <a:p>
            <a:pPr>
              <a:lnSpc>
                <a:spcPct val="200000"/>
              </a:lnSpc>
              <a:buFont typeface="Wingdings" pitchFamily="2" charset="2"/>
              <a:buChar char="v"/>
            </a:pPr>
            <a:r>
              <a:rPr lang="en-GB" sz="2000" dirty="0" smtClean="0">
                <a:latin typeface="Times New Roman" pitchFamily="18" charset="0"/>
                <a:cs typeface="Times New Roman" pitchFamily="18" charset="0"/>
              </a:rPr>
              <a:t>Out of the thirty chickens, two chickens shed </a:t>
            </a:r>
            <a:r>
              <a:rPr lang="en-GB" sz="2000" i="1" dirty="0" smtClean="0">
                <a:latin typeface="Times New Roman" pitchFamily="18" charset="0"/>
                <a:cs typeface="Times New Roman" pitchFamily="18" charset="0"/>
              </a:rPr>
              <a:t>Heterakis species</a:t>
            </a:r>
            <a:r>
              <a:rPr lang="en-GB" sz="2000" dirty="0" smtClean="0">
                <a:latin typeface="Times New Roman" pitchFamily="18" charset="0"/>
                <a:cs typeface="Times New Roman" pitchFamily="18" charset="0"/>
              </a:rPr>
              <a:t> egg </a:t>
            </a:r>
          </a:p>
          <a:p>
            <a:pPr>
              <a:lnSpc>
                <a:spcPct val="200000"/>
              </a:lnSpc>
              <a:buFont typeface="Wingdings" pitchFamily="2" charset="2"/>
              <a:buChar char="v"/>
            </a:pPr>
            <a:r>
              <a:rPr lang="en-GB" sz="2000" dirty="0" smtClean="0">
                <a:latin typeface="Times New Roman" pitchFamily="18" charset="0"/>
                <a:cs typeface="Times New Roman" pitchFamily="18" charset="0"/>
              </a:rPr>
              <a:t> One chicken shed </a:t>
            </a:r>
            <a:r>
              <a:rPr lang="en-GB" sz="2000" i="1" dirty="0" smtClean="0">
                <a:latin typeface="Times New Roman" pitchFamily="18" charset="0"/>
                <a:cs typeface="Times New Roman" pitchFamily="18" charset="0"/>
              </a:rPr>
              <a:t>Ascaridia galli</a:t>
            </a:r>
            <a:r>
              <a:rPr lang="en-GB" sz="2000" dirty="0" smtClean="0">
                <a:latin typeface="Times New Roman" pitchFamily="18" charset="0"/>
                <a:cs typeface="Times New Roman" pitchFamily="18" charset="0"/>
              </a:rPr>
              <a:t> eggs </a:t>
            </a:r>
            <a:r>
              <a:rPr lang="en-GB" sz="2000" b="1" dirty="0" smtClean="0">
                <a:latin typeface="Times New Roman" pitchFamily="18" charset="0"/>
                <a:cs typeface="Times New Roman" pitchFamily="18" charset="0"/>
              </a:rPr>
              <a:t>(Figure 2</a:t>
            </a:r>
            <a:r>
              <a:rPr lang="en-GB" sz="2000" dirty="0" smtClean="0">
                <a:latin typeface="Times New Roman" pitchFamily="18" charset="0"/>
                <a:cs typeface="Times New Roman" pitchFamily="18" charset="0"/>
              </a:rPr>
              <a:t>)</a:t>
            </a:r>
          </a:p>
          <a:p>
            <a:pPr>
              <a:lnSpc>
                <a:spcPct val="200000"/>
              </a:lnSpc>
              <a:buFont typeface="Wingdings" pitchFamily="2" charset="2"/>
              <a:buChar char="v"/>
            </a:pPr>
            <a:r>
              <a:rPr lang="en-GB" sz="2000" dirty="0" smtClean="0">
                <a:latin typeface="Times New Roman" pitchFamily="18" charset="0"/>
                <a:cs typeface="Times New Roman" pitchFamily="18" charset="0"/>
              </a:rPr>
              <a:t>The chickens shed the eggs more in the morning than in the noon and evening. The shedding of the eggs was completely reduced two days after the treatment.</a:t>
            </a:r>
          </a:p>
          <a:p>
            <a:pPr>
              <a:lnSpc>
                <a:spcPct val="200000"/>
              </a:lnSpc>
              <a:buFont typeface="Wingdings" pitchFamily="2" charset="2"/>
              <a:buChar char="v"/>
            </a:pPr>
            <a:r>
              <a:rPr lang="en-US" sz="2000" dirty="0" smtClean="0">
                <a:latin typeface="Times New Roman" pitchFamily="18" charset="0"/>
                <a:cs typeface="Times New Roman" pitchFamily="18" charset="0"/>
              </a:rPr>
              <a:t>Only 7 birds( those treated with albendazole) shed the worms  in faeces after treatment)</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C:\Users\Anne\Desktop\burn\dr wambui\recent photos\DSC03223.JPG"/>
          <p:cNvPicPr>
            <a:picLocks noGrp="1"/>
          </p:cNvPicPr>
          <p:nvPr>
            <p:ph idx="1"/>
          </p:nvPr>
        </p:nvPicPr>
        <p:blipFill>
          <a:blip r:embed="rId2" cstate="print">
            <a:lum bright="4000"/>
          </a:blip>
          <a:srcRect/>
          <a:stretch>
            <a:fillRect/>
          </a:stretch>
        </p:blipFill>
        <p:spPr bwMode="auto">
          <a:xfrm>
            <a:off x="500034" y="1643050"/>
            <a:ext cx="3940233" cy="2951018"/>
          </a:xfrm>
          <a:prstGeom prst="rect">
            <a:avLst/>
          </a:prstGeom>
          <a:noFill/>
          <a:ln w="9525">
            <a:noFill/>
            <a:miter lim="800000"/>
            <a:headEnd/>
            <a:tailEnd/>
          </a:ln>
        </p:spPr>
      </p:pic>
      <p:sp>
        <p:nvSpPr>
          <p:cNvPr id="5" name="Text Box 2"/>
          <p:cNvSpPr txBox="1">
            <a:spLocks noChangeArrowheads="1"/>
          </p:cNvSpPr>
          <p:nvPr/>
        </p:nvSpPr>
        <p:spPr bwMode="auto">
          <a:xfrm>
            <a:off x="2071670" y="2000240"/>
            <a:ext cx="1143008" cy="64294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kumimoji="0" lang="en-GB" sz="1800" b="1" i="1" u="none" strike="noStrike" cap="none" normalizeH="0" baseline="0" dirty="0" smtClean="0">
                <a:ln>
                  <a:noFill/>
                </a:ln>
                <a:solidFill>
                  <a:srgbClr val="FF0000"/>
                </a:solidFill>
                <a:effectLst/>
                <a:latin typeface="Times New Roman" pitchFamily="18" charset="0"/>
                <a:cs typeface="Arial" pitchFamily="34" charset="0"/>
              </a:rPr>
              <a:t>Heterakis </a:t>
            </a:r>
            <a:r>
              <a:rPr kumimoji="0" lang="en-GB" sz="1800" b="1" i="0" u="none" strike="noStrike" cap="none" normalizeH="0" baseline="0" dirty="0" smtClean="0">
                <a:ln>
                  <a:noFill/>
                </a:ln>
                <a:solidFill>
                  <a:srgbClr val="FF0000"/>
                </a:solidFill>
                <a:effectLst/>
                <a:latin typeface="Times New Roman" pitchFamily="18" charset="0"/>
                <a:cs typeface="Arial" pitchFamily="34" charset="0"/>
              </a:rPr>
              <a:t>species</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6" name="Text Box 2"/>
          <p:cNvSpPr txBox="1">
            <a:spLocks noChangeArrowheads="1"/>
          </p:cNvSpPr>
          <p:nvPr/>
        </p:nvSpPr>
        <p:spPr bwMode="auto">
          <a:xfrm>
            <a:off x="3143240" y="3071810"/>
            <a:ext cx="1285884" cy="57150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ts val="1000"/>
              </a:spcAft>
              <a:buClrTx/>
              <a:buSzTx/>
              <a:buFontTx/>
              <a:buNone/>
              <a:tabLst/>
            </a:pPr>
            <a:r>
              <a:rPr lang="en-GB" b="1" i="1" dirty="0" smtClean="0">
                <a:solidFill>
                  <a:srgbClr val="FF0000"/>
                </a:solidFill>
                <a:latin typeface="Times New Roman" pitchFamily="18" charset="0"/>
                <a:cs typeface="Arial" pitchFamily="34" charset="0"/>
              </a:rPr>
              <a:t>Ascaridia galli</a:t>
            </a:r>
            <a:endParaRPr kumimoji="0" lang="en-US" sz="1800" b="0" i="1" u="none" strike="noStrike" cap="none" normalizeH="0" baseline="0" dirty="0" smtClean="0">
              <a:ln>
                <a:noFill/>
              </a:ln>
              <a:solidFill>
                <a:schemeClr val="tx1"/>
              </a:solidFill>
              <a:effectLst/>
              <a:latin typeface="Arial" pitchFamily="34" charset="0"/>
              <a:cs typeface="Arial" pitchFamily="34" charset="0"/>
            </a:endParaRPr>
          </a:p>
        </p:txBody>
      </p:sp>
      <p:cxnSp>
        <p:nvCxnSpPr>
          <p:cNvPr id="8" name="Straight Arrow Connector 7"/>
          <p:cNvCxnSpPr/>
          <p:nvPr/>
        </p:nvCxnSpPr>
        <p:spPr>
          <a:xfrm rot="10800000" flipV="1">
            <a:off x="1643042" y="2143116"/>
            <a:ext cx="500066" cy="71438"/>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rot="10800000" flipV="1">
            <a:off x="3143240" y="3643314"/>
            <a:ext cx="357190" cy="214314"/>
          </a:xfrm>
          <a:prstGeom prst="straightConnector1">
            <a:avLst/>
          </a:prstGeom>
          <a:ln>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214282" y="4929198"/>
            <a:ext cx="5357850" cy="1015663"/>
          </a:xfrm>
          <a:prstGeom prst="rect">
            <a:avLst/>
          </a:prstGeom>
          <a:noFill/>
        </p:spPr>
        <p:txBody>
          <a:bodyPr wrap="square" rtlCol="0">
            <a:spAutoFit/>
          </a:bodyPr>
          <a:lstStyle/>
          <a:p>
            <a:pPr>
              <a:lnSpc>
                <a:spcPct val="150000"/>
              </a:lnSpc>
            </a:pPr>
            <a:r>
              <a:rPr lang="en-US" sz="2000" b="1" dirty="0" smtClean="0">
                <a:latin typeface="Times New Roman" pitchFamily="18" charset="0"/>
                <a:cs typeface="Times New Roman" pitchFamily="18" charset="0"/>
              </a:rPr>
              <a:t>Figure 2:</a:t>
            </a:r>
            <a:r>
              <a:rPr lang="en-US" sz="2000" dirty="0" smtClean="0">
                <a:latin typeface="Times New Roman" pitchFamily="18" charset="0"/>
                <a:cs typeface="Times New Roman" pitchFamily="18" charset="0"/>
              </a:rPr>
              <a:t> </a:t>
            </a:r>
            <a:r>
              <a:rPr lang="en-US" sz="2000" i="1" dirty="0" smtClean="0">
                <a:latin typeface="Times New Roman" pitchFamily="18" charset="0"/>
                <a:cs typeface="Times New Roman" pitchFamily="18" charset="0"/>
              </a:rPr>
              <a:t>Heterakis</a:t>
            </a:r>
            <a:r>
              <a:rPr lang="en-US" sz="2000" dirty="0" smtClean="0">
                <a:latin typeface="Times New Roman" pitchFamily="18" charset="0"/>
                <a:cs typeface="Times New Roman" pitchFamily="18" charset="0"/>
              </a:rPr>
              <a:t> species (H) and </a:t>
            </a:r>
            <a:r>
              <a:rPr lang="en-US" sz="2000" i="1" dirty="0" smtClean="0">
                <a:latin typeface="Times New Roman" pitchFamily="18" charset="0"/>
                <a:cs typeface="Times New Roman" pitchFamily="18" charset="0"/>
              </a:rPr>
              <a:t>Ascaridia galli </a:t>
            </a:r>
            <a:r>
              <a:rPr lang="en-US" sz="2000" dirty="0" smtClean="0">
                <a:latin typeface="Times New Roman" pitchFamily="18" charset="0"/>
                <a:cs typeface="Times New Roman" pitchFamily="18" charset="0"/>
              </a:rPr>
              <a:t>eggs(A) isolated from chicken faecal samples</a:t>
            </a:r>
            <a:endParaRPr lang="en-US" sz="2000" dirty="0">
              <a:latin typeface="Times New Roman" pitchFamily="18" charset="0"/>
              <a:cs typeface="Times New Roman" pitchFamily="18" charset="0"/>
            </a:endParaRPr>
          </a:p>
        </p:txBody>
      </p:sp>
      <p:sp>
        <p:nvSpPr>
          <p:cNvPr id="13" name="Rectangle 12"/>
          <p:cNvSpPr/>
          <p:nvPr/>
        </p:nvSpPr>
        <p:spPr>
          <a:xfrm>
            <a:off x="357158" y="500042"/>
            <a:ext cx="7143800" cy="873572"/>
          </a:xfrm>
          <a:prstGeom prst="rect">
            <a:avLst/>
          </a:prstGeom>
        </p:spPr>
        <p:txBody>
          <a:bodyPr wrap="square">
            <a:spAutoFit/>
          </a:bodyPr>
          <a:lstStyle/>
          <a:p>
            <a:pPr>
              <a:lnSpc>
                <a:spcPct val="150000"/>
              </a:lnSpc>
              <a:buFont typeface="Wingdings" pitchFamily="2" charset="2"/>
              <a:buChar char="v"/>
            </a:pPr>
            <a:r>
              <a:rPr lang="en-US" dirty="0" smtClean="0">
                <a:latin typeface="Times New Roman" pitchFamily="18" charset="0"/>
                <a:cs typeface="Times New Roman" pitchFamily="18" charset="0"/>
              </a:rPr>
              <a:t>Control group birds and those treated with Piperazine citrate and Levamisole HCL did not shed the worms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357158" y="285728"/>
          <a:ext cx="9001156" cy="3791906"/>
        </p:xfrm>
        <a:graphic>
          <a:graphicData uri="http://schemas.openxmlformats.org/drawingml/2006/table">
            <a:tbl>
              <a:tblPr firstRow="1" bandRow="1">
                <a:tableStyleId>{5C22544A-7EE6-4342-B048-85BDC9FD1C3A}</a:tableStyleId>
              </a:tblPr>
              <a:tblGrid>
                <a:gridCol w="2250289"/>
                <a:gridCol w="2250289"/>
                <a:gridCol w="2250289"/>
                <a:gridCol w="2250289"/>
              </a:tblGrid>
              <a:tr h="500066">
                <a:tc>
                  <a:txBody>
                    <a:bodyPr/>
                    <a:lstStyle/>
                    <a:p>
                      <a:r>
                        <a:rPr lang="en-GB" sz="2000" dirty="0" smtClean="0">
                          <a:latin typeface="Times New Roman" pitchFamily="18" charset="0"/>
                          <a:cs typeface="Times New Roman" pitchFamily="18" charset="0"/>
                        </a:rPr>
                        <a:t>Helminth</a:t>
                      </a:r>
                      <a:endParaRPr lang="en-GB" sz="2000" dirty="0">
                        <a:latin typeface="Times New Roman" pitchFamily="18" charset="0"/>
                        <a:cs typeface="Times New Roman" pitchFamily="18" charset="0"/>
                      </a:endParaRPr>
                    </a:p>
                  </a:txBody>
                  <a:tcPr/>
                </a:tc>
                <a:tc>
                  <a:txBody>
                    <a:bodyPr/>
                    <a:lstStyle/>
                    <a:p>
                      <a:r>
                        <a:rPr lang="en-GB" sz="2000" dirty="0" smtClean="0">
                          <a:latin typeface="Times New Roman" pitchFamily="18" charset="0"/>
                          <a:cs typeface="Times New Roman" pitchFamily="18" charset="0"/>
                        </a:rPr>
                        <a:t>Piperazine citrate</a:t>
                      </a:r>
                      <a:endParaRPr lang="en-GB" sz="2000" dirty="0">
                        <a:latin typeface="Times New Roman" pitchFamily="18" charset="0"/>
                        <a:cs typeface="Times New Roman" pitchFamily="18" charset="0"/>
                      </a:endParaRPr>
                    </a:p>
                  </a:txBody>
                  <a:tcPr/>
                </a:tc>
                <a:tc>
                  <a:txBody>
                    <a:bodyPr/>
                    <a:lstStyle/>
                    <a:p>
                      <a:r>
                        <a:rPr lang="en-GB" sz="2000" dirty="0" smtClean="0">
                          <a:latin typeface="Times New Roman" pitchFamily="18" charset="0"/>
                          <a:cs typeface="Times New Roman" pitchFamily="18" charset="0"/>
                        </a:rPr>
                        <a:t>Levamisole HCL</a:t>
                      </a:r>
                      <a:endParaRPr lang="en-GB" sz="2000" dirty="0">
                        <a:latin typeface="Times New Roman" pitchFamily="18" charset="0"/>
                        <a:cs typeface="Times New Roman" pitchFamily="18" charset="0"/>
                      </a:endParaRPr>
                    </a:p>
                  </a:txBody>
                  <a:tcPr/>
                </a:tc>
                <a:tc>
                  <a:txBody>
                    <a:bodyPr/>
                    <a:lstStyle/>
                    <a:p>
                      <a:r>
                        <a:rPr lang="en-GB" sz="2000" dirty="0" smtClean="0">
                          <a:latin typeface="Times New Roman" pitchFamily="18" charset="0"/>
                          <a:cs typeface="Times New Roman" pitchFamily="18" charset="0"/>
                        </a:rPr>
                        <a:t>Albendazole</a:t>
                      </a:r>
                      <a:endParaRPr lang="en-GB" sz="2000" dirty="0">
                        <a:latin typeface="Times New Roman" pitchFamily="18" charset="0"/>
                        <a:cs typeface="Times New Roman" pitchFamily="18" charset="0"/>
                      </a:endParaRPr>
                    </a:p>
                  </a:txBody>
                  <a:tcPr/>
                </a:tc>
              </a:tr>
              <a:tr h="370840">
                <a:tc>
                  <a:txBody>
                    <a:bodyPr/>
                    <a:lstStyle/>
                    <a:p>
                      <a:r>
                        <a:rPr lang="en-GB" sz="2000" b="1" i="1" dirty="0" smtClean="0">
                          <a:solidFill>
                            <a:srgbClr val="FF0000"/>
                          </a:solidFill>
                          <a:latin typeface="Times New Roman" pitchFamily="18" charset="0"/>
                          <a:cs typeface="Times New Roman" pitchFamily="18" charset="0"/>
                        </a:rPr>
                        <a:t>Heterakis</a:t>
                      </a:r>
                      <a:r>
                        <a:rPr lang="en-GB" sz="2000" b="1" dirty="0" smtClean="0">
                          <a:solidFill>
                            <a:srgbClr val="FF0000"/>
                          </a:solidFill>
                          <a:latin typeface="Times New Roman" pitchFamily="18" charset="0"/>
                          <a:cs typeface="Times New Roman" pitchFamily="18" charset="0"/>
                        </a:rPr>
                        <a:t> species</a:t>
                      </a:r>
                      <a:endParaRPr lang="en-GB" sz="2000" b="1" dirty="0">
                        <a:solidFill>
                          <a:srgbClr val="FF0000"/>
                        </a:solidFill>
                        <a:latin typeface="Times New Roman" pitchFamily="18" charset="0"/>
                        <a:cs typeface="Times New Roman" pitchFamily="18" charset="0"/>
                      </a:endParaRPr>
                    </a:p>
                  </a:txBody>
                  <a:tcPr/>
                </a:tc>
                <a:tc>
                  <a:txBody>
                    <a:bodyPr/>
                    <a:lstStyle/>
                    <a:p>
                      <a:r>
                        <a:rPr lang="en-GB" sz="2000" dirty="0" smtClean="0">
                          <a:latin typeface="Times New Roman" pitchFamily="18" charset="0"/>
                          <a:cs typeface="Times New Roman" pitchFamily="18" charset="0"/>
                        </a:rPr>
                        <a:t>59.16%</a:t>
                      </a:r>
                      <a:endParaRPr lang="en-GB" sz="2000" dirty="0">
                        <a:latin typeface="Times New Roman" pitchFamily="18" charset="0"/>
                        <a:cs typeface="Times New Roman" pitchFamily="18" charset="0"/>
                      </a:endParaRPr>
                    </a:p>
                  </a:txBody>
                  <a:tcPr/>
                </a:tc>
                <a:tc>
                  <a:txBody>
                    <a:bodyPr/>
                    <a:lstStyle/>
                    <a:p>
                      <a:r>
                        <a:rPr lang="en-GB" sz="2000" b="1" dirty="0" smtClean="0">
                          <a:solidFill>
                            <a:srgbClr val="0000FF"/>
                          </a:solidFill>
                          <a:latin typeface="Times New Roman" pitchFamily="18" charset="0"/>
                          <a:cs typeface="Times New Roman" pitchFamily="18" charset="0"/>
                        </a:rPr>
                        <a:t>100%</a:t>
                      </a:r>
                      <a:endParaRPr lang="en-GB" sz="2000" b="1" dirty="0">
                        <a:solidFill>
                          <a:srgbClr val="0000FF"/>
                        </a:solidFill>
                        <a:latin typeface="Times New Roman" pitchFamily="18" charset="0"/>
                        <a:cs typeface="Times New Roman" pitchFamily="18" charset="0"/>
                      </a:endParaRPr>
                    </a:p>
                  </a:txBody>
                  <a:tcPr/>
                </a:tc>
                <a:tc>
                  <a:txBody>
                    <a:bodyPr/>
                    <a:lstStyle/>
                    <a:p>
                      <a:r>
                        <a:rPr lang="en-GB" sz="2000" b="1" dirty="0" smtClean="0">
                          <a:solidFill>
                            <a:srgbClr val="0000FF"/>
                          </a:solidFill>
                          <a:latin typeface="Times New Roman" pitchFamily="18" charset="0"/>
                          <a:cs typeface="Times New Roman" pitchFamily="18" charset="0"/>
                        </a:rPr>
                        <a:t>100%</a:t>
                      </a:r>
                      <a:endParaRPr lang="en-GB" sz="2000" b="1" dirty="0">
                        <a:solidFill>
                          <a:srgbClr val="0000FF"/>
                        </a:solidFill>
                        <a:latin typeface="Times New Roman" pitchFamily="18" charset="0"/>
                        <a:cs typeface="Times New Roman" pitchFamily="18" charset="0"/>
                      </a:endParaRPr>
                    </a:p>
                  </a:txBody>
                  <a:tcPr/>
                </a:tc>
              </a:tr>
              <a:tr h="370840">
                <a:tc>
                  <a:txBody>
                    <a:bodyPr/>
                    <a:lstStyle/>
                    <a:p>
                      <a:r>
                        <a:rPr lang="en-GB" sz="2000" b="1" i="1" dirty="0" smtClean="0">
                          <a:solidFill>
                            <a:srgbClr val="FF0000"/>
                          </a:solidFill>
                          <a:latin typeface="Times New Roman" pitchFamily="18" charset="0"/>
                          <a:cs typeface="Times New Roman" pitchFamily="18" charset="0"/>
                        </a:rPr>
                        <a:t>Heterakis</a:t>
                      </a:r>
                      <a:r>
                        <a:rPr lang="en-GB" sz="2000" b="1" dirty="0" smtClean="0">
                          <a:solidFill>
                            <a:srgbClr val="FF0000"/>
                          </a:solidFill>
                          <a:latin typeface="Times New Roman" pitchFamily="18" charset="0"/>
                          <a:cs typeface="Times New Roman" pitchFamily="18" charset="0"/>
                        </a:rPr>
                        <a:t> </a:t>
                      </a:r>
                      <a:r>
                        <a:rPr lang="en-GB" sz="2000" b="1" i="1" dirty="0" smtClean="0">
                          <a:solidFill>
                            <a:srgbClr val="FF0000"/>
                          </a:solidFill>
                          <a:latin typeface="Times New Roman" pitchFamily="18" charset="0"/>
                          <a:cs typeface="Times New Roman" pitchFamily="18" charset="0"/>
                        </a:rPr>
                        <a:t>isolonche</a:t>
                      </a:r>
                      <a:endParaRPr lang="en-GB" sz="2000" b="1" i="1" dirty="0">
                        <a:solidFill>
                          <a:srgbClr val="FF0000"/>
                        </a:solidFill>
                        <a:latin typeface="Times New Roman" pitchFamily="18" charset="0"/>
                        <a:cs typeface="Times New Roman" pitchFamily="18" charset="0"/>
                      </a:endParaRPr>
                    </a:p>
                  </a:txBody>
                  <a:tcPr/>
                </a:tc>
                <a:tc>
                  <a:txBody>
                    <a:bodyPr/>
                    <a:lstStyle/>
                    <a:p>
                      <a:r>
                        <a:rPr lang="en-GB" sz="2000" dirty="0" smtClean="0">
                          <a:latin typeface="Times New Roman" pitchFamily="18" charset="0"/>
                          <a:cs typeface="Times New Roman" pitchFamily="18" charset="0"/>
                        </a:rPr>
                        <a:t>58.44%</a:t>
                      </a:r>
                      <a:endParaRPr lang="en-GB" sz="2000" dirty="0">
                        <a:latin typeface="Times New Roman" pitchFamily="18" charset="0"/>
                        <a:cs typeface="Times New Roman" pitchFamily="18" charset="0"/>
                      </a:endParaRPr>
                    </a:p>
                  </a:txBody>
                  <a:tcPr/>
                </a:tc>
                <a:tc>
                  <a:txBody>
                    <a:bodyPr/>
                    <a:lstStyle/>
                    <a:p>
                      <a:r>
                        <a:rPr lang="en-GB" sz="2000" b="1" dirty="0" smtClean="0">
                          <a:solidFill>
                            <a:srgbClr val="0000FF"/>
                          </a:solidFill>
                          <a:latin typeface="Times New Roman" pitchFamily="18" charset="0"/>
                          <a:cs typeface="Times New Roman" pitchFamily="18" charset="0"/>
                        </a:rPr>
                        <a:t>100%</a:t>
                      </a:r>
                      <a:endParaRPr lang="en-GB" sz="2000" b="1" dirty="0">
                        <a:solidFill>
                          <a:srgbClr val="0000FF"/>
                        </a:solidFill>
                        <a:latin typeface="Times New Roman" pitchFamily="18" charset="0"/>
                        <a:cs typeface="Times New Roman" pitchFamily="18" charset="0"/>
                      </a:endParaRPr>
                    </a:p>
                  </a:txBody>
                  <a:tcPr/>
                </a:tc>
                <a:tc>
                  <a:txBody>
                    <a:bodyPr/>
                    <a:lstStyle/>
                    <a:p>
                      <a:r>
                        <a:rPr lang="en-GB" sz="2000" b="1" dirty="0" smtClean="0">
                          <a:solidFill>
                            <a:srgbClr val="0000FF"/>
                          </a:solidFill>
                          <a:latin typeface="Times New Roman" pitchFamily="18" charset="0"/>
                          <a:cs typeface="Times New Roman" pitchFamily="18" charset="0"/>
                        </a:rPr>
                        <a:t>100%</a:t>
                      </a:r>
                      <a:endParaRPr lang="en-GB" sz="2000" b="1" dirty="0">
                        <a:solidFill>
                          <a:srgbClr val="0000FF"/>
                        </a:solidFill>
                        <a:latin typeface="Times New Roman" pitchFamily="18" charset="0"/>
                        <a:cs typeface="Times New Roman" pitchFamily="18" charset="0"/>
                      </a:endParaRPr>
                    </a:p>
                  </a:txBody>
                  <a:tcPr/>
                </a:tc>
              </a:tr>
              <a:tr h="370840">
                <a:tc>
                  <a:txBody>
                    <a:bodyPr/>
                    <a:lstStyle/>
                    <a:p>
                      <a:r>
                        <a:rPr lang="en-GB" sz="2000" b="1" i="1" dirty="0" smtClean="0">
                          <a:solidFill>
                            <a:srgbClr val="FF0000"/>
                          </a:solidFill>
                          <a:latin typeface="Times New Roman" pitchFamily="18" charset="0"/>
                          <a:cs typeface="Times New Roman" pitchFamily="18" charset="0"/>
                        </a:rPr>
                        <a:t>Subulura</a:t>
                      </a:r>
                      <a:r>
                        <a:rPr lang="en-GB" sz="2000" b="1" i="1" baseline="0" dirty="0" smtClean="0">
                          <a:solidFill>
                            <a:srgbClr val="FF0000"/>
                          </a:solidFill>
                          <a:latin typeface="Times New Roman" pitchFamily="18" charset="0"/>
                          <a:cs typeface="Times New Roman" pitchFamily="18" charset="0"/>
                        </a:rPr>
                        <a:t> brumpti</a:t>
                      </a:r>
                      <a:endParaRPr lang="en-GB" sz="2000" b="1" i="1" dirty="0">
                        <a:solidFill>
                          <a:srgbClr val="FF0000"/>
                        </a:solidFill>
                        <a:latin typeface="Times New Roman" pitchFamily="18" charset="0"/>
                        <a:cs typeface="Times New Roman" pitchFamily="18" charset="0"/>
                      </a:endParaRPr>
                    </a:p>
                  </a:txBody>
                  <a:tcPr/>
                </a:tc>
                <a:tc>
                  <a:txBody>
                    <a:bodyPr/>
                    <a:lstStyle/>
                    <a:p>
                      <a:r>
                        <a:rPr lang="en-GB" sz="2000" dirty="0" smtClean="0">
                          <a:latin typeface="Times New Roman" pitchFamily="18" charset="0"/>
                          <a:cs typeface="Times New Roman" pitchFamily="18" charset="0"/>
                        </a:rPr>
                        <a:t>55.71%</a:t>
                      </a:r>
                      <a:endParaRPr lang="en-GB" sz="2000" dirty="0">
                        <a:latin typeface="Times New Roman" pitchFamily="18" charset="0"/>
                        <a:cs typeface="Times New Roman" pitchFamily="18" charset="0"/>
                      </a:endParaRPr>
                    </a:p>
                  </a:txBody>
                  <a:tcPr/>
                </a:tc>
                <a:tc>
                  <a:txBody>
                    <a:bodyPr/>
                    <a:lstStyle/>
                    <a:p>
                      <a:r>
                        <a:rPr lang="en-GB" sz="2000" b="1" dirty="0" smtClean="0">
                          <a:solidFill>
                            <a:srgbClr val="0000FF"/>
                          </a:solidFill>
                          <a:latin typeface="Times New Roman" pitchFamily="18" charset="0"/>
                          <a:cs typeface="Times New Roman" pitchFamily="18" charset="0"/>
                        </a:rPr>
                        <a:t>100%</a:t>
                      </a:r>
                      <a:endParaRPr lang="en-GB" sz="2000" b="1" dirty="0">
                        <a:solidFill>
                          <a:srgbClr val="0000FF"/>
                        </a:solidFill>
                        <a:latin typeface="Times New Roman" pitchFamily="18" charset="0"/>
                        <a:cs typeface="Times New Roman" pitchFamily="18" charset="0"/>
                      </a:endParaRPr>
                    </a:p>
                  </a:txBody>
                  <a:tcPr/>
                </a:tc>
                <a:tc>
                  <a:txBody>
                    <a:bodyPr/>
                    <a:lstStyle/>
                    <a:p>
                      <a:r>
                        <a:rPr lang="en-GB" sz="2000" b="1" dirty="0" smtClean="0">
                          <a:solidFill>
                            <a:srgbClr val="0000FF"/>
                          </a:solidFill>
                          <a:latin typeface="Times New Roman" pitchFamily="18" charset="0"/>
                          <a:cs typeface="Times New Roman" pitchFamily="18" charset="0"/>
                        </a:rPr>
                        <a:t>100%</a:t>
                      </a:r>
                      <a:endParaRPr lang="en-GB" sz="2000" b="1" dirty="0">
                        <a:solidFill>
                          <a:srgbClr val="0000FF"/>
                        </a:solidFill>
                        <a:latin typeface="Times New Roman" pitchFamily="18" charset="0"/>
                        <a:cs typeface="Times New Roman" pitchFamily="18" charset="0"/>
                      </a:endParaRPr>
                    </a:p>
                  </a:txBody>
                  <a:tcPr/>
                </a:tc>
              </a:tr>
              <a:tr h="370840">
                <a:tc>
                  <a:txBody>
                    <a:bodyPr/>
                    <a:lstStyle/>
                    <a:p>
                      <a:r>
                        <a:rPr lang="en-GB" sz="2000" b="1" dirty="0" smtClean="0">
                          <a:solidFill>
                            <a:srgbClr val="FF0000"/>
                          </a:solidFill>
                          <a:latin typeface="Times New Roman" pitchFamily="18" charset="0"/>
                          <a:cs typeface="Times New Roman" pitchFamily="18" charset="0"/>
                        </a:rPr>
                        <a:t>T</a:t>
                      </a:r>
                      <a:r>
                        <a:rPr lang="en-GB" sz="2000" b="1" i="1" dirty="0" smtClean="0">
                          <a:solidFill>
                            <a:srgbClr val="FF0000"/>
                          </a:solidFill>
                          <a:latin typeface="Times New Roman" pitchFamily="18" charset="0"/>
                          <a:cs typeface="Times New Roman" pitchFamily="18" charset="0"/>
                        </a:rPr>
                        <a:t>etramere</a:t>
                      </a:r>
                      <a:r>
                        <a:rPr lang="en-GB" sz="2000" dirty="0" smtClean="0">
                          <a:latin typeface="Times New Roman" pitchFamily="18" charset="0"/>
                          <a:cs typeface="Times New Roman" pitchFamily="18" charset="0"/>
                        </a:rPr>
                        <a:t> </a:t>
                      </a:r>
                      <a:r>
                        <a:rPr lang="en-GB" sz="2000" b="1" dirty="0" smtClean="0">
                          <a:solidFill>
                            <a:srgbClr val="FF0000"/>
                          </a:solidFill>
                          <a:latin typeface="Times New Roman" pitchFamily="18" charset="0"/>
                          <a:cs typeface="Times New Roman" pitchFamily="18" charset="0"/>
                        </a:rPr>
                        <a:t>species</a:t>
                      </a:r>
                      <a:endParaRPr lang="en-GB" sz="2000" b="1" dirty="0">
                        <a:solidFill>
                          <a:srgbClr val="FF0000"/>
                        </a:solidFill>
                        <a:latin typeface="Times New Roman" pitchFamily="18" charset="0"/>
                        <a:cs typeface="Times New Roman" pitchFamily="18" charset="0"/>
                      </a:endParaRPr>
                    </a:p>
                  </a:txBody>
                  <a:tcPr/>
                </a:tc>
                <a:tc>
                  <a:txBody>
                    <a:bodyPr/>
                    <a:lstStyle/>
                    <a:p>
                      <a:r>
                        <a:rPr lang="en-GB" sz="2000" dirty="0" smtClean="0">
                          <a:latin typeface="Times New Roman" pitchFamily="18" charset="0"/>
                          <a:cs typeface="Times New Roman" pitchFamily="18" charset="0"/>
                        </a:rPr>
                        <a:t>11.18%</a:t>
                      </a:r>
                      <a:endParaRPr lang="en-GB" sz="2000" dirty="0" smtClean="0">
                        <a:solidFill>
                          <a:srgbClr val="00B050"/>
                        </a:solidFill>
                        <a:latin typeface="Times New Roman" pitchFamily="18" charset="0"/>
                        <a:cs typeface="Times New Roman" pitchFamily="18" charset="0"/>
                      </a:endParaRPr>
                    </a:p>
                  </a:txBody>
                  <a:tcPr/>
                </a:tc>
                <a:tc>
                  <a:txBody>
                    <a:bodyPr/>
                    <a:lstStyle/>
                    <a:p>
                      <a:r>
                        <a:rPr lang="en-GB" sz="2000" dirty="0" smtClean="0">
                          <a:latin typeface="Times New Roman" pitchFamily="18" charset="0"/>
                          <a:cs typeface="Times New Roman" pitchFamily="18" charset="0"/>
                        </a:rPr>
                        <a:t>69.84%</a:t>
                      </a:r>
                      <a:endParaRPr lang="en-GB" sz="2000" dirty="0">
                        <a:latin typeface="Times New Roman" pitchFamily="18" charset="0"/>
                        <a:cs typeface="Times New Roman" pitchFamily="18" charset="0"/>
                      </a:endParaRPr>
                    </a:p>
                  </a:txBody>
                  <a:tcPr/>
                </a:tc>
                <a:tc>
                  <a:txBody>
                    <a:bodyPr/>
                    <a:lstStyle/>
                    <a:p>
                      <a:r>
                        <a:rPr lang="en-GB" sz="2000" b="1" dirty="0" smtClean="0">
                          <a:solidFill>
                            <a:srgbClr val="0000FF"/>
                          </a:solidFill>
                          <a:latin typeface="Times New Roman" pitchFamily="18" charset="0"/>
                          <a:cs typeface="Times New Roman" pitchFamily="18" charset="0"/>
                        </a:rPr>
                        <a:t>100%</a:t>
                      </a:r>
                      <a:endParaRPr lang="en-GB" sz="2000" b="1" dirty="0">
                        <a:solidFill>
                          <a:srgbClr val="0000FF"/>
                        </a:solidFill>
                        <a:latin typeface="Times New Roman" pitchFamily="18" charset="0"/>
                        <a:cs typeface="Times New Roman" pitchFamily="18" charset="0"/>
                      </a:endParaRPr>
                    </a:p>
                  </a:txBody>
                  <a:tcPr/>
                </a:tc>
              </a:tr>
              <a:tr h="370840">
                <a:tc>
                  <a:txBody>
                    <a:bodyPr/>
                    <a:lstStyle/>
                    <a:p>
                      <a:r>
                        <a:rPr lang="en-GB" sz="2000" b="1" i="1" dirty="0" smtClean="0">
                          <a:solidFill>
                            <a:srgbClr val="FF0000"/>
                          </a:solidFill>
                          <a:latin typeface="Times New Roman" pitchFamily="18" charset="0"/>
                          <a:cs typeface="Times New Roman" pitchFamily="18" charset="0"/>
                        </a:rPr>
                        <a:t>Railletina tetragona</a:t>
                      </a:r>
                      <a:endParaRPr lang="en-GB" sz="2000" b="1" i="1" dirty="0">
                        <a:solidFill>
                          <a:srgbClr val="FF0000"/>
                        </a:solidFill>
                        <a:latin typeface="Times New Roman" pitchFamily="18" charset="0"/>
                        <a:cs typeface="Times New Roman" pitchFamily="18" charset="0"/>
                      </a:endParaRPr>
                    </a:p>
                  </a:txBody>
                  <a:tcPr/>
                </a:tc>
                <a:tc>
                  <a:txBody>
                    <a:bodyPr/>
                    <a:lstStyle/>
                    <a:p>
                      <a:r>
                        <a:rPr lang="en-GB" sz="2000" dirty="0" smtClean="0">
                          <a:latin typeface="Times New Roman" pitchFamily="18" charset="0"/>
                          <a:cs typeface="Times New Roman" pitchFamily="18" charset="0"/>
                        </a:rPr>
                        <a:t>13.44%</a:t>
                      </a:r>
                      <a:endParaRPr lang="en-GB" sz="2000" dirty="0">
                        <a:latin typeface="Times New Roman" pitchFamily="18" charset="0"/>
                        <a:cs typeface="Times New Roman" pitchFamily="18" charset="0"/>
                      </a:endParaRPr>
                    </a:p>
                  </a:txBody>
                  <a:tcPr/>
                </a:tc>
                <a:tc>
                  <a:txBody>
                    <a:bodyPr/>
                    <a:lstStyle/>
                    <a:p>
                      <a:r>
                        <a:rPr lang="en-GB" sz="2000" dirty="0" smtClean="0">
                          <a:latin typeface="Times New Roman" pitchFamily="18" charset="0"/>
                          <a:cs typeface="Times New Roman" pitchFamily="18" charset="0"/>
                        </a:rPr>
                        <a:t>25.59%</a:t>
                      </a:r>
                      <a:endParaRPr lang="en-GB" sz="2000" dirty="0">
                        <a:latin typeface="Times New Roman" pitchFamily="18" charset="0"/>
                        <a:cs typeface="Times New Roman" pitchFamily="18" charset="0"/>
                      </a:endParaRPr>
                    </a:p>
                  </a:txBody>
                  <a:tcPr/>
                </a:tc>
                <a:tc>
                  <a:txBody>
                    <a:bodyPr/>
                    <a:lstStyle/>
                    <a:p>
                      <a:r>
                        <a:rPr lang="en-GB" sz="2000" b="1" dirty="0" smtClean="0">
                          <a:solidFill>
                            <a:srgbClr val="0000FF"/>
                          </a:solidFill>
                          <a:latin typeface="Times New Roman" pitchFamily="18" charset="0"/>
                          <a:cs typeface="Times New Roman" pitchFamily="18" charset="0"/>
                        </a:rPr>
                        <a:t>100%</a:t>
                      </a:r>
                      <a:endParaRPr lang="en-GB" sz="2000" b="1" dirty="0">
                        <a:solidFill>
                          <a:srgbClr val="0000FF"/>
                        </a:solidFill>
                        <a:latin typeface="Times New Roman" pitchFamily="18" charset="0"/>
                        <a:cs typeface="Times New Roman" pitchFamily="18" charset="0"/>
                      </a:endParaRPr>
                    </a:p>
                  </a:txBody>
                  <a:tcPr/>
                </a:tc>
              </a:tr>
              <a:tr h="370840">
                <a:tc>
                  <a:txBody>
                    <a:bodyPr/>
                    <a:lstStyle/>
                    <a:p>
                      <a:r>
                        <a:rPr lang="en-GB" sz="2000" b="1" i="1" dirty="0" smtClean="0">
                          <a:solidFill>
                            <a:srgbClr val="FF0000"/>
                          </a:solidFill>
                          <a:latin typeface="Times New Roman" pitchFamily="18" charset="0"/>
                          <a:cs typeface="Times New Roman" pitchFamily="18" charset="0"/>
                        </a:rPr>
                        <a:t>Railletina echnobothrida</a:t>
                      </a:r>
                      <a:endParaRPr lang="en-GB" sz="2000" b="1" i="1" dirty="0">
                        <a:solidFill>
                          <a:srgbClr val="FF0000"/>
                        </a:solidFill>
                        <a:latin typeface="Times New Roman" pitchFamily="18" charset="0"/>
                        <a:cs typeface="Times New Roman" pitchFamily="18" charset="0"/>
                      </a:endParaRPr>
                    </a:p>
                  </a:txBody>
                  <a:tcPr/>
                </a:tc>
                <a:tc>
                  <a:txBody>
                    <a:bodyPr/>
                    <a:lstStyle/>
                    <a:p>
                      <a:r>
                        <a:rPr lang="en-GB" sz="2000" dirty="0" smtClean="0">
                          <a:latin typeface="Times New Roman" pitchFamily="18" charset="0"/>
                          <a:cs typeface="Times New Roman" pitchFamily="18" charset="0"/>
                        </a:rPr>
                        <a:t>49.46%</a:t>
                      </a:r>
                      <a:endParaRPr lang="en-GB" sz="2000" dirty="0">
                        <a:latin typeface="Times New Roman" pitchFamily="18" charset="0"/>
                        <a:cs typeface="Times New Roman" pitchFamily="18" charset="0"/>
                      </a:endParaRPr>
                    </a:p>
                  </a:txBody>
                  <a:tcPr/>
                </a:tc>
                <a:tc>
                  <a:txBody>
                    <a:bodyPr/>
                    <a:lstStyle/>
                    <a:p>
                      <a:r>
                        <a:rPr lang="en-GB" sz="2000" dirty="0" smtClean="0">
                          <a:latin typeface="Times New Roman" pitchFamily="18" charset="0"/>
                          <a:cs typeface="Times New Roman" pitchFamily="18" charset="0"/>
                        </a:rPr>
                        <a:t>17.62%</a:t>
                      </a:r>
                      <a:endParaRPr lang="en-GB" sz="2000" dirty="0">
                        <a:latin typeface="Times New Roman" pitchFamily="18" charset="0"/>
                        <a:cs typeface="Times New Roman" pitchFamily="18" charset="0"/>
                      </a:endParaRPr>
                    </a:p>
                  </a:txBody>
                  <a:tcPr/>
                </a:tc>
                <a:tc>
                  <a:txBody>
                    <a:bodyPr/>
                    <a:lstStyle/>
                    <a:p>
                      <a:r>
                        <a:rPr lang="en-GB" sz="2000" b="1" dirty="0" smtClean="0">
                          <a:solidFill>
                            <a:srgbClr val="0000FF"/>
                          </a:solidFill>
                          <a:latin typeface="Times New Roman" pitchFamily="18" charset="0"/>
                          <a:cs typeface="Times New Roman" pitchFamily="18" charset="0"/>
                        </a:rPr>
                        <a:t>100%</a:t>
                      </a:r>
                      <a:endParaRPr lang="en-GB" sz="2000" b="1" dirty="0">
                        <a:solidFill>
                          <a:srgbClr val="0000FF"/>
                        </a:solidFill>
                        <a:latin typeface="Times New Roman" pitchFamily="18" charset="0"/>
                        <a:cs typeface="Times New Roman" pitchFamily="18" charset="0"/>
                      </a:endParaRPr>
                    </a:p>
                  </a:txBody>
                  <a:tcPr/>
                </a:tc>
              </a:tr>
            </a:tbl>
          </a:graphicData>
        </a:graphic>
      </p:graphicFrame>
      <p:sp>
        <p:nvSpPr>
          <p:cNvPr id="7" name="Rectangle 6"/>
          <p:cNvSpPr/>
          <p:nvPr/>
        </p:nvSpPr>
        <p:spPr>
          <a:xfrm>
            <a:off x="285720" y="4286256"/>
            <a:ext cx="8001056" cy="498663"/>
          </a:xfrm>
          <a:prstGeom prst="rect">
            <a:avLst/>
          </a:prstGeom>
        </p:spPr>
        <p:txBody>
          <a:bodyPr wrap="square">
            <a:spAutoFit/>
          </a:bodyPr>
          <a:lstStyle/>
          <a:p>
            <a:pPr>
              <a:lnSpc>
                <a:spcPct val="150000"/>
              </a:lnSpc>
              <a:buNone/>
            </a:pPr>
            <a:r>
              <a:rPr lang="en-GB" sz="2000" dirty="0" smtClean="0">
                <a:latin typeface="Times New Roman" pitchFamily="18" charset="0"/>
                <a:cs typeface="Times New Roman" pitchFamily="18" charset="0"/>
              </a:rPr>
              <a:t>Table 2: Percentage efficacies for the different anthelmintics</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85728"/>
            <a:ext cx="9144000" cy="6572272"/>
          </a:xfrm>
        </p:spPr>
        <p:txBody>
          <a:bodyPr>
            <a:normAutofit/>
          </a:bodyPr>
          <a:lstStyle/>
          <a:p>
            <a:pPr>
              <a:lnSpc>
                <a:spcPct val="200000"/>
              </a:lnSpc>
              <a:buFont typeface="Wingdings" pitchFamily="2" charset="2"/>
              <a:buChar char="v"/>
            </a:pPr>
            <a:r>
              <a:rPr lang="en-GB" sz="2000" dirty="0" smtClean="0">
                <a:latin typeface="Times New Roman" pitchFamily="18" charset="0"/>
                <a:cs typeface="Times New Roman" pitchFamily="18" charset="0"/>
              </a:rPr>
              <a:t>Piperazine citrate was not effective against cestodes (</a:t>
            </a:r>
            <a:r>
              <a:rPr lang="en-GB" sz="2000" i="1" dirty="0" smtClean="0">
                <a:latin typeface="Times New Roman" pitchFamily="18" charset="0"/>
                <a:cs typeface="Times New Roman" pitchFamily="18" charset="0"/>
              </a:rPr>
              <a:t>Railletina</a:t>
            </a:r>
            <a:r>
              <a:rPr lang="en-GB" sz="2000" dirty="0" smtClean="0">
                <a:latin typeface="Times New Roman" pitchFamily="18" charset="0"/>
                <a:cs typeface="Times New Roman" pitchFamily="18" charset="0"/>
              </a:rPr>
              <a:t> species), caecal worms </a:t>
            </a:r>
            <a:r>
              <a:rPr lang="en-GB" sz="2000" i="1" dirty="0" smtClean="0">
                <a:latin typeface="Times New Roman" pitchFamily="18" charset="0"/>
                <a:cs typeface="Times New Roman" pitchFamily="18" charset="0"/>
              </a:rPr>
              <a:t>Heterakis </a:t>
            </a:r>
            <a:r>
              <a:rPr lang="en-GB" sz="2000" dirty="0" smtClean="0">
                <a:latin typeface="Times New Roman" pitchFamily="18" charset="0"/>
                <a:cs typeface="Times New Roman" pitchFamily="18" charset="0"/>
              </a:rPr>
              <a:t>species, </a:t>
            </a:r>
            <a:r>
              <a:rPr lang="en-GB" sz="2000" i="1" dirty="0" smtClean="0">
                <a:latin typeface="Times New Roman" pitchFamily="18" charset="0"/>
                <a:cs typeface="Times New Roman" pitchFamily="18" charset="0"/>
              </a:rPr>
              <a:t>Subulura brumpti</a:t>
            </a:r>
            <a:r>
              <a:rPr lang="en-GB" sz="2000" dirty="0" smtClean="0">
                <a:latin typeface="Times New Roman" pitchFamily="18" charset="0"/>
                <a:cs typeface="Times New Roman" pitchFamily="18" charset="0"/>
              </a:rPr>
              <a:t>) and </a:t>
            </a:r>
            <a:r>
              <a:rPr lang="en-GB" sz="2000" i="1" dirty="0" smtClean="0">
                <a:latin typeface="Times New Roman" pitchFamily="18" charset="0"/>
                <a:cs typeface="Times New Roman" pitchFamily="18" charset="0"/>
              </a:rPr>
              <a:t>Tetrameres hence </a:t>
            </a:r>
            <a:r>
              <a:rPr lang="en-GB" sz="2000" dirty="0" smtClean="0">
                <a:latin typeface="Times New Roman" pitchFamily="18" charset="0"/>
                <a:cs typeface="Times New Roman" pitchFamily="18" charset="0"/>
              </a:rPr>
              <a:t>high parasite carriage</a:t>
            </a:r>
            <a:r>
              <a:rPr lang="en-GB" sz="2000" dirty="0" smtClean="0">
                <a:solidFill>
                  <a:srgbClr val="00B050"/>
                </a:solidFill>
                <a:latin typeface="Times New Roman" pitchFamily="18" charset="0"/>
                <a:cs typeface="Times New Roman" pitchFamily="18" charset="0"/>
              </a:rPr>
              <a:t> </a:t>
            </a:r>
            <a:r>
              <a:rPr lang="en-GB" sz="2000" dirty="0" smtClean="0">
                <a:solidFill>
                  <a:schemeClr val="tx1"/>
                </a:solidFill>
                <a:latin typeface="Times New Roman" pitchFamily="18" charset="0"/>
                <a:cs typeface="Times New Roman" pitchFamily="18" charset="0"/>
              </a:rPr>
              <a:t>but it effective against </a:t>
            </a:r>
            <a:r>
              <a:rPr lang="en-GB" sz="2000" i="1" dirty="0" smtClean="0">
                <a:solidFill>
                  <a:schemeClr val="tx1"/>
                </a:solidFill>
                <a:latin typeface="Times New Roman" pitchFamily="18" charset="0"/>
                <a:cs typeface="Times New Roman" pitchFamily="18" charset="0"/>
              </a:rPr>
              <a:t>Ascaridia galli </a:t>
            </a:r>
            <a:r>
              <a:rPr lang="en-GB" sz="2000" dirty="0" smtClean="0">
                <a:solidFill>
                  <a:schemeClr val="tx1"/>
                </a:solidFill>
                <a:latin typeface="Times New Roman" pitchFamily="18" charset="0"/>
                <a:cs typeface="Times New Roman" pitchFamily="18" charset="0"/>
              </a:rPr>
              <a:t>which was only present in one chicken.</a:t>
            </a:r>
          </a:p>
          <a:p>
            <a:pPr>
              <a:lnSpc>
                <a:spcPct val="200000"/>
              </a:lnSpc>
              <a:buFont typeface="Wingdings" pitchFamily="2" charset="2"/>
              <a:buChar char="q"/>
            </a:pPr>
            <a:r>
              <a:rPr lang="en-GB" sz="2000" dirty="0" smtClean="0">
                <a:solidFill>
                  <a:schemeClr val="tx1"/>
                </a:solidFill>
                <a:latin typeface="Times New Roman" pitchFamily="18" charset="0"/>
                <a:cs typeface="Times New Roman" pitchFamily="18" charset="0"/>
              </a:rPr>
              <a:t>Oral interview,&gt;</a:t>
            </a:r>
            <a:r>
              <a:rPr lang="en-GB" sz="2000" b="1" dirty="0" smtClean="0">
                <a:solidFill>
                  <a:schemeClr val="tx1"/>
                </a:solidFill>
                <a:latin typeface="Times New Roman" pitchFamily="18" charset="0"/>
                <a:cs typeface="Times New Roman" pitchFamily="18" charset="0"/>
              </a:rPr>
              <a:t> </a:t>
            </a:r>
            <a:r>
              <a:rPr lang="en-GB" sz="2000" dirty="0" smtClean="0">
                <a:solidFill>
                  <a:schemeClr val="tx1"/>
                </a:solidFill>
                <a:latin typeface="Times New Roman" pitchFamily="18" charset="0"/>
                <a:cs typeface="Times New Roman" pitchFamily="18" charset="0"/>
              </a:rPr>
              <a:t>Few farmers( 17.65%) seemed to take Piperazine  as the only commercial anthelmintic they ever heard of hence, the reason for not recovering ascarids (unpublished questionnaire results)</a:t>
            </a:r>
          </a:p>
          <a:p>
            <a:pPr>
              <a:lnSpc>
                <a:spcPct val="200000"/>
              </a:lnSpc>
              <a:buNone/>
            </a:pPr>
            <a:r>
              <a:rPr lang="en-GB" sz="2000" dirty="0" smtClean="0">
                <a:latin typeface="Times New Roman" pitchFamily="18" charset="0"/>
                <a:cs typeface="Times New Roman" pitchFamily="18" charset="0"/>
              </a:rPr>
              <a:t>	</a:t>
            </a:r>
            <a:endParaRPr lang="en-GB" sz="2000" dirty="0" smtClean="0">
              <a:solidFill>
                <a:schemeClr val="tx1"/>
              </a:solidFill>
              <a:latin typeface="Times New Roman" pitchFamily="18" charset="0"/>
              <a:cs typeface="Times New Roman" pitchFamily="18" charset="0"/>
            </a:endParaRPr>
          </a:p>
          <a:p>
            <a:pPr>
              <a:lnSpc>
                <a:spcPct val="200000"/>
              </a:lnSpc>
              <a:buNone/>
            </a:pPr>
            <a:endParaRPr lang="en-GB" sz="2000" i="1" dirty="0" smtClean="0">
              <a:latin typeface="Times New Roman" pitchFamily="18" charset="0"/>
              <a:cs typeface="Times New Roman" pitchFamily="18" charset="0"/>
            </a:endParaRPr>
          </a:p>
          <a:p>
            <a:pPr>
              <a:lnSpc>
                <a:spcPct val="200000"/>
              </a:lnSpc>
              <a:buNone/>
            </a:pPr>
            <a:endParaRPr lang="en-GB" sz="2000" i="1" dirty="0" smtClean="0">
              <a:latin typeface="Times New Roman" pitchFamily="18" charset="0"/>
              <a:cs typeface="Times New Roman" pitchFamily="18" charset="0"/>
            </a:endParaRPr>
          </a:p>
          <a:p>
            <a:pPr>
              <a:lnSpc>
                <a:spcPct val="200000"/>
              </a:lnSpc>
              <a:buNone/>
            </a:pPr>
            <a:endParaRPr lang="en-GB"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142852"/>
            <a:ext cx="8848756" cy="6429420"/>
          </a:xfrm>
        </p:spPr>
        <p:txBody>
          <a:bodyPr/>
          <a:lstStyle/>
          <a:p>
            <a:pPr>
              <a:lnSpc>
                <a:spcPct val="200000"/>
              </a:lnSpc>
              <a:buFont typeface="Wingdings" pitchFamily="2" charset="2"/>
              <a:buChar char="v"/>
            </a:pPr>
            <a:r>
              <a:rPr lang="en-GB" sz="2000" dirty="0" smtClean="0">
                <a:latin typeface="Times New Roman" pitchFamily="18" charset="0"/>
                <a:cs typeface="Times New Roman" pitchFamily="18" charset="0"/>
              </a:rPr>
              <a:t>Levamisole HCL 25mg/kg was 100% effective against the caecal worms .It had very little efficacy of 25.59% and 17.62% against cestodes </a:t>
            </a:r>
            <a:r>
              <a:rPr lang="en-GB" sz="2000" i="1" dirty="0" smtClean="0">
                <a:latin typeface="Times New Roman" pitchFamily="18" charset="0"/>
                <a:cs typeface="Times New Roman" pitchFamily="18" charset="0"/>
              </a:rPr>
              <a:t>Railletina echnobothrida</a:t>
            </a:r>
            <a:r>
              <a:rPr lang="en-GB" sz="2000" dirty="0" smtClean="0">
                <a:latin typeface="Times New Roman" pitchFamily="18" charset="0"/>
                <a:cs typeface="Times New Roman" pitchFamily="18" charset="0"/>
              </a:rPr>
              <a:t> and </a:t>
            </a:r>
            <a:r>
              <a:rPr lang="en-GB" sz="2000" i="1" dirty="0" smtClean="0">
                <a:latin typeface="Times New Roman" pitchFamily="18" charset="0"/>
                <a:cs typeface="Times New Roman" pitchFamily="18" charset="0"/>
              </a:rPr>
              <a:t>R. tetragona </a:t>
            </a:r>
            <a:r>
              <a:rPr lang="en-GB" sz="2000" dirty="0" smtClean="0">
                <a:latin typeface="Times New Roman" pitchFamily="18" charset="0"/>
                <a:cs typeface="Times New Roman" pitchFamily="18" charset="0"/>
              </a:rPr>
              <a:t>respectively and 62.84% efficacy against </a:t>
            </a:r>
            <a:r>
              <a:rPr lang="en-GB" sz="2000" i="1" dirty="0" smtClean="0">
                <a:latin typeface="Times New Roman" pitchFamily="18" charset="0"/>
                <a:cs typeface="Times New Roman" pitchFamily="18" charset="0"/>
              </a:rPr>
              <a:t>Tetrameres</a:t>
            </a:r>
          </a:p>
          <a:p>
            <a:pPr>
              <a:lnSpc>
                <a:spcPct val="200000"/>
              </a:lnSpc>
            </a:pPr>
            <a:endParaRPr lang="en-US" dirty="0"/>
          </a:p>
        </p:txBody>
      </p:sp>
      <p:sp>
        <p:nvSpPr>
          <p:cNvPr id="4" name="Rectangle 3"/>
          <p:cNvSpPr/>
          <p:nvPr/>
        </p:nvSpPr>
        <p:spPr>
          <a:xfrm>
            <a:off x="500034" y="2571744"/>
            <a:ext cx="8643966" cy="3170099"/>
          </a:xfrm>
          <a:prstGeom prst="rect">
            <a:avLst/>
          </a:prstGeom>
        </p:spPr>
        <p:txBody>
          <a:bodyPr wrap="square">
            <a:spAutoFit/>
          </a:bodyPr>
          <a:lstStyle/>
          <a:p>
            <a:pPr>
              <a:lnSpc>
                <a:spcPct val="200000"/>
              </a:lnSpc>
            </a:pPr>
            <a:r>
              <a:rPr lang="en-GB" sz="2000" b="1" dirty="0" smtClean="0">
                <a:solidFill>
                  <a:srgbClr val="FF0000"/>
                </a:solidFill>
              </a:rPr>
              <a:t>&gt;</a:t>
            </a:r>
            <a:r>
              <a:rPr lang="en-GB" sz="2000" dirty="0" smtClean="0">
                <a:latin typeface="Times New Roman" pitchFamily="18" charset="0"/>
                <a:cs typeface="Times New Roman" pitchFamily="18" charset="0"/>
              </a:rPr>
              <a:t>Other studies in Sudan (Thienpoint </a:t>
            </a:r>
            <a:r>
              <a:rPr lang="en-GB" sz="2000" i="1" dirty="0" smtClean="0">
                <a:latin typeface="Times New Roman" pitchFamily="18" charset="0"/>
                <a:cs typeface="Times New Roman" pitchFamily="18" charset="0"/>
              </a:rPr>
              <a:t>et al</a:t>
            </a:r>
            <a:r>
              <a:rPr lang="en-GB" sz="2000" dirty="0" smtClean="0">
                <a:latin typeface="Times New Roman" pitchFamily="18" charset="0"/>
                <a:cs typeface="Times New Roman" pitchFamily="18" charset="0"/>
              </a:rPr>
              <a:t>., 1966;  Jansen(1976), found that Levamisole HCL did not have any anthelmintic efficacy against tapeworms &gt;this work has not been published in Kenya.</a:t>
            </a:r>
          </a:p>
          <a:p>
            <a:pPr>
              <a:lnSpc>
                <a:spcPct val="200000"/>
              </a:lnSpc>
            </a:pPr>
            <a:r>
              <a:rPr lang="en-GB" sz="2000" b="1" dirty="0" smtClean="0">
                <a:solidFill>
                  <a:srgbClr val="FF0000"/>
                </a:solidFill>
                <a:latin typeface="Times New Roman" pitchFamily="18" charset="0"/>
                <a:cs typeface="Times New Roman" pitchFamily="18" charset="0"/>
              </a:rPr>
              <a:t>&gt;</a:t>
            </a:r>
            <a:r>
              <a:rPr lang="en-GB" sz="2000" dirty="0" smtClean="0">
                <a:latin typeface="Times New Roman" pitchFamily="18" charset="0"/>
                <a:cs typeface="Times New Roman" pitchFamily="18" charset="0"/>
              </a:rPr>
              <a:t>Contrary  to the previous findings  where Levamisole at a dose of 48mg/kg bwt reported to be 100% efficacious against </a:t>
            </a:r>
            <a:r>
              <a:rPr lang="en-GB" sz="2000" i="1" dirty="0" smtClean="0">
                <a:latin typeface="Times New Roman" pitchFamily="18" charset="0"/>
                <a:cs typeface="Times New Roman" pitchFamily="18" charset="0"/>
              </a:rPr>
              <a:t>Heterakis gallinarum</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lnSpc>
                <a:spcPct val="200000"/>
              </a:lnSpc>
              <a:buFont typeface="Wingdings" pitchFamily="2" charset="2"/>
              <a:buChar char="v"/>
            </a:pPr>
            <a:r>
              <a:rPr lang="en-GB" sz="2000" dirty="0" smtClean="0">
                <a:latin typeface="Times New Roman" pitchFamily="18" charset="0"/>
                <a:cs typeface="Times New Roman" pitchFamily="18" charset="0"/>
              </a:rPr>
              <a:t>Albendazole at 20mg/kg body weight was 100% effective against </a:t>
            </a:r>
            <a:r>
              <a:rPr lang="en-GB" sz="2000" i="1" dirty="0" smtClean="0">
                <a:latin typeface="Times New Roman" pitchFamily="18" charset="0"/>
                <a:cs typeface="Times New Roman" pitchFamily="18" charset="0"/>
              </a:rPr>
              <a:t>Heterakis </a:t>
            </a:r>
            <a:r>
              <a:rPr lang="en-GB" sz="2000" dirty="0" smtClean="0">
                <a:latin typeface="Times New Roman" pitchFamily="18" charset="0"/>
                <a:cs typeface="Times New Roman" pitchFamily="18" charset="0"/>
              </a:rPr>
              <a:t>species, </a:t>
            </a:r>
            <a:r>
              <a:rPr lang="en-GB" sz="2000" i="1" dirty="0" smtClean="0">
                <a:latin typeface="Times New Roman" pitchFamily="18" charset="0"/>
                <a:cs typeface="Times New Roman" pitchFamily="18" charset="0"/>
              </a:rPr>
              <a:t>H.isolonche</a:t>
            </a:r>
            <a:r>
              <a:rPr lang="en-GB" sz="2000" dirty="0" smtClean="0">
                <a:latin typeface="Times New Roman" pitchFamily="18" charset="0"/>
                <a:cs typeface="Times New Roman" pitchFamily="18" charset="0"/>
              </a:rPr>
              <a:t>, </a:t>
            </a:r>
            <a:r>
              <a:rPr lang="en-GB" sz="2000" i="1" dirty="0" smtClean="0">
                <a:latin typeface="Times New Roman" pitchFamily="18" charset="0"/>
                <a:cs typeface="Times New Roman" pitchFamily="18" charset="0"/>
              </a:rPr>
              <a:t>Subulura brumpti</a:t>
            </a:r>
            <a:r>
              <a:rPr lang="en-GB" sz="2000" dirty="0" smtClean="0">
                <a:latin typeface="Times New Roman" pitchFamily="18" charset="0"/>
                <a:cs typeface="Times New Roman" pitchFamily="18" charset="0"/>
              </a:rPr>
              <a:t>,  </a:t>
            </a:r>
            <a:r>
              <a:rPr lang="en-GB" sz="2000" i="1" dirty="0" smtClean="0">
                <a:latin typeface="Times New Roman" pitchFamily="18" charset="0"/>
                <a:cs typeface="Times New Roman" pitchFamily="18" charset="0"/>
              </a:rPr>
              <a:t>Tetrameres,</a:t>
            </a:r>
            <a:r>
              <a:rPr lang="en-GB" sz="2000" dirty="0" smtClean="0">
                <a:latin typeface="Times New Roman" pitchFamily="18" charset="0"/>
                <a:cs typeface="Times New Roman" pitchFamily="18" charset="0"/>
              </a:rPr>
              <a:t> </a:t>
            </a:r>
            <a:r>
              <a:rPr lang="en-GB" sz="2000" i="1" dirty="0" smtClean="0">
                <a:latin typeface="Times New Roman" pitchFamily="18" charset="0"/>
                <a:cs typeface="Times New Roman" pitchFamily="18" charset="0"/>
              </a:rPr>
              <a:t>Railletina tetragona</a:t>
            </a:r>
            <a:r>
              <a:rPr lang="en-GB" sz="2000" dirty="0" smtClean="0">
                <a:latin typeface="Times New Roman" pitchFamily="18" charset="0"/>
                <a:cs typeface="Times New Roman" pitchFamily="18" charset="0"/>
              </a:rPr>
              <a:t> and </a:t>
            </a:r>
            <a:r>
              <a:rPr lang="en-GB" sz="2000" i="1" dirty="0" smtClean="0">
                <a:latin typeface="Times New Roman" pitchFamily="18" charset="0"/>
                <a:cs typeface="Times New Roman" pitchFamily="18" charset="0"/>
              </a:rPr>
              <a:t>Railletina echnobothrida</a:t>
            </a:r>
            <a:r>
              <a:rPr lang="en-GB" sz="2000" dirty="0" smtClean="0">
                <a:latin typeface="Times New Roman" pitchFamily="18" charset="0"/>
                <a:cs typeface="Times New Roman" pitchFamily="18" charset="0"/>
              </a:rPr>
              <a:t>.</a:t>
            </a:r>
          </a:p>
          <a:p>
            <a:pPr>
              <a:lnSpc>
                <a:spcPct val="200000"/>
              </a:lnSpc>
              <a:buNone/>
            </a:pPr>
            <a:r>
              <a:rPr lang="en-GB" sz="2000" dirty="0" smtClean="0">
                <a:latin typeface="Times New Roman" pitchFamily="18" charset="0"/>
                <a:cs typeface="Times New Roman" pitchFamily="18" charset="0"/>
              </a:rPr>
              <a:t>		</a:t>
            </a:r>
            <a:r>
              <a:rPr lang="en-GB" sz="2000" b="1" dirty="0" smtClean="0">
                <a:solidFill>
                  <a:srgbClr val="FF0000"/>
                </a:solidFill>
                <a:latin typeface="Times New Roman" pitchFamily="18" charset="0"/>
                <a:cs typeface="Times New Roman" pitchFamily="18" charset="0"/>
              </a:rPr>
              <a:t>&gt;</a:t>
            </a:r>
            <a:r>
              <a:rPr lang="en-GB" sz="2000" dirty="0" smtClean="0">
                <a:latin typeface="Times New Roman" pitchFamily="18" charset="0"/>
                <a:cs typeface="Times New Roman" pitchFamily="18" charset="0"/>
              </a:rPr>
              <a:t>Other studies in Arkansas, United States (Tucker </a:t>
            </a:r>
            <a:r>
              <a:rPr lang="en-GB" sz="2000" i="1" dirty="0" smtClean="0">
                <a:latin typeface="Times New Roman" pitchFamily="18" charset="0"/>
                <a:cs typeface="Times New Roman" pitchFamily="18" charset="0"/>
              </a:rPr>
              <a:t>et al</a:t>
            </a:r>
            <a:r>
              <a:rPr lang="en-GB" sz="2000" dirty="0" smtClean="0">
                <a:latin typeface="Times New Roman" pitchFamily="18" charset="0"/>
                <a:cs typeface="Times New Roman" pitchFamily="18" charset="0"/>
              </a:rPr>
              <a:t>., 2007) reported that Albendazole at 20mg/kg body weight was effective against </a:t>
            </a:r>
            <a:r>
              <a:rPr lang="en-GB" sz="2000" i="1" dirty="0" smtClean="0">
                <a:latin typeface="Times New Roman" pitchFamily="18" charset="0"/>
                <a:cs typeface="Times New Roman" pitchFamily="18" charset="0"/>
              </a:rPr>
              <a:t>Ascaridia galli</a:t>
            </a:r>
            <a:r>
              <a:rPr lang="en-GB" sz="2000" dirty="0" smtClean="0">
                <a:latin typeface="Times New Roman" pitchFamily="18" charset="0"/>
                <a:cs typeface="Times New Roman" pitchFamily="18" charset="0"/>
              </a:rPr>
              <a:t>, </a:t>
            </a:r>
            <a:r>
              <a:rPr lang="en-GB" sz="2000" i="1" dirty="0" smtClean="0">
                <a:latin typeface="Times New Roman" pitchFamily="18" charset="0"/>
                <a:cs typeface="Times New Roman" pitchFamily="18" charset="0"/>
              </a:rPr>
              <a:t>Capillaria obsignata</a:t>
            </a:r>
            <a:r>
              <a:rPr lang="en-GB" sz="2000" dirty="0" smtClean="0">
                <a:latin typeface="Times New Roman" pitchFamily="18" charset="0"/>
                <a:cs typeface="Times New Roman" pitchFamily="18" charset="0"/>
              </a:rPr>
              <a:t>, </a:t>
            </a:r>
            <a:r>
              <a:rPr lang="en-GB" sz="2000" i="1" dirty="0" smtClean="0">
                <a:latin typeface="Times New Roman" pitchFamily="18" charset="0"/>
                <a:cs typeface="Times New Roman" pitchFamily="18" charset="0"/>
              </a:rPr>
              <a:t>Heterakis gallinarum</a:t>
            </a:r>
            <a:r>
              <a:rPr lang="en-GB" sz="2000" dirty="0" smtClean="0">
                <a:latin typeface="Times New Roman" pitchFamily="18" charset="0"/>
                <a:cs typeface="Times New Roman" pitchFamily="18" charset="0"/>
              </a:rPr>
              <a:t> and </a:t>
            </a:r>
            <a:r>
              <a:rPr lang="en-GB" sz="2000" i="1" dirty="0" smtClean="0">
                <a:latin typeface="Times New Roman" pitchFamily="18" charset="0"/>
                <a:cs typeface="Times New Roman" pitchFamily="18" charset="0"/>
              </a:rPr>
              <a:t>Raillietina </a:t>
            </a:r>
            <a:r>
              <a:rPr lang="en-GB" sz="2000" i="1" dirty="0" smtClean="0">
                <a:solidFill>
                  <a:schemeClr val="tx1"/>
                </a:solidFill>
                <a:latin typeface="Times New Roman" pitchFamily="18" charset="0"/>
                <a:cs typeface="Times New Roman" pitchFamily="18" charset="0"/>
              </a:rPr>
              <a:t>cesticillus</a:t>
            </a:r>
            <a:r>
              <a:rPr lang="en-GB" sz="2000" dirty="0" smtClean="0">
                <a:solidFill>
                  <a:schemeClr val="tx1"/>
                </a:solidFill>
                <a:latin typeface="Times New Roman" pitchFamily="18" charset="0"/>
                <a:cs typeface="Times New Roman" pitchFamily="18" charset="0"/>
              </a:rPr>
              <a:t> but they did not report on</a:t>
            </a:r>
            <a:r>
              <a:rPr lang="en-GB" sz="2000" i="1" dirty="0" smtClean="0">
                <a:solidFill>
                  <a:schemeClr val="tx1"/>
                </a:solidFill>
                <a:latin typeface="Times New Roman" pitchFamily="18" charset="0"/>
                <a:cs typeface="Times New Roman" pitchFamily="18" charset="0"/>
              </a:rPr>
              <a:t> Subulura brumpti, Tetrameres </a:t>
            </a:r>
            <a:r>
              <a:rPr lang="en-GB" sz="2000" dirty="0" smtClean="0">
                <a:solidFill>
                  <a:schemeClr val="tx1"/>
                </a:solidFill>
                <a:latin typeface="Times New Roman" pitchFamily="18" charset="0"/>
                <a:cs typeface="Times New Roman" pitchFamily="18" charset="0"/>
              </a:rPr>
              <a:t>and the two species of tapeworms reported in this study</a:t>
            </a:r>
            <a:r>
              <a:rPr lang="en-GB" sz="2000" i="1" dirty="0" smtClean="0">
                <a:solidFill>
                  <a:schemeClr val="tx1"/>
                </a:solidFill>
                <a:latin typeface="Times New Roman" pitchFamily="18" charset="0"/>
                <a:cs typeface="Times New Roman" pitchFamily="18" charset="0"/>
              </a:rPr>
              <a:t>.</a:t>
            </a:r>
            <a:r>
              <a:rPr lang="en-GB" sz="2000" dirty="0" smtClean="0">
                <a:solidFill>
                  <a:schemeClr val="tx1"/>
                </a:solidFill>
                <a:latin typeface="Times New Roman" pitchFamily="18" charset="0"/>
                <a:cs typeface="Times New Roman" pitchFamily="18" charset="0"/>
              </a:rPr>
              <a:t> </a:t>
            </a:r>
          </a:p>
          <a:p>
            <a:pPr>
              <a:lnSpc>
                <a:spcPct val="200000"/>
              </a:lnSpc>
              <a:buNone/>
            </a:pPr>
            <a:endParaRPr lang="en-GB" sz="2000" dirty="0" smtClean="0">
              <a:latin typeface="Times New Roman" pitchFamily="18" charset="0"/>
              <a:cs typeface="Times New Roman" pitchFamily="18" charset="0"/>
            </a:endParaRPr>
          </a:p>
          <a:p>
            <a:pPr>
              <a:lnSpc>
                <a:spcPct val="200000"/>
              </a:lnSpc>
            </a:pPr>
            <a:endParaRPr lang="en-GB"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4282" y="0"/>
            <a:ext cx="8686800" cy="6429396"/>
          </a:xfrm>
        </p:spPr>
        <p:txBody>
          <a:bodyPr>
            <a:normAutofit fontScale="85000" lnSpcReduction="20000"/>
          </a:bodyPr>
          <a:lstStyle/>
          <a:p>
            <a:pPr algn="ctr">
              <a:lnSpc>
                <a:spcPct val="150000"/>
              </a:lnSpc>
              <a:buNone/>
            </a:pPr>
            <a:r>
              <a:rPr lang="en-GB" sz="3000" b="1" dirty="0" smtClean="0">
                <a:solidFill>
                  <a:srgbClr val="FF0000"/>
                </a:solidFill>
                <a:latin typeface="Times New Roman" pitchFamily="18" charset="0"/>
                <a:cs typeface="Times New Roman" pitchFamily="18" charset="0"/>
              </a:rPr>
              <a:t>Conclusions</a:t>
            </a:r>
          </a:p>
          <a:p>
            <a:pPr>
              <a:lnSpc>
                <a:spcPct val="160000"/>
              </a:lnSpc>
              <a:buFont typeface="Wingdings" pitchFamily="2" charset="2"/>
              <a:buChar char="v"/>
            </a:pPr>
            <a:r>
              <a:rPr lang="en-GB" sz="2200" dirty="0" smtClean="0">
                <a:latin typeface="Times New Roman" pitchFamily="18" charset="0"/>
                <a:cs typeface="Times New Roman" pitchFamily="18" charset="0"/>
              </a:rPr>
              <a:t>Albendazole at 20mg/kg BW was the most effective with respect to treatment of both cestodes,  roundworms (and ascarids). The use of albendazole is, therefore, recommended to ensure total control of worms.</a:t>
            </a:r>
          </a:p>
          <a:p>
            <a:pPr>
              <a:lnSpc>
                <a:spcPct val="160000"/>
              </a:lnSpc>
              <a:buFont typeface="Wingdings" pitchFamily="2" charset="2"/>
              <a:buChar char="v"/>
            </a:pPr>
            <a:r>
              <a:rPr lang="en-GB" sz="2200" dirty="0" smtClean="0">
                <a:solidFill>
                  <a:schemeClr val="tx1"/>
                </a:solidFill>
                <a:latin typeface="Times New Roman" pitchFamily="18" charset="0"/>
                <a:cs typeface="Times New Roman" pitchFamily="18" charset="0"/>
              </a:rPr>
              <a:t>Levamisole HCL is recommended for birds diagnosed with caecal worms only</a:t>
            </a:r>
          </a:p>
          <a:p>
            <a:pPr>
              <a:lnSpc>
                <a:spcPct val="160000"/>
              </a:lnSpc>
              <a:buFont typeface="Wingdings" pitchFamily="2" charset="2"/>
              <a:buChar char="v"/>
            </a:pPr>
            <a:r>
              <a:rPr lang="en-GB" sz="2200" dirty="0" smtClean="0">
                <a:solidFill>
                  <a:schemeClr val="tx1"/>
                </a:solidFill>
                <a:latin typeface="Times New Roman" pitchFamily="18" charset="0"/>
                <a:cs typeface="Times New Roman" pitchFamily="18" charset="0"/>
              </a:rPr>
              <a:t>Piperazine is recommended for birds with Ascarids only.</a:t>
            </a:r>
          </a:p>
          <a:p>
            <a:pPr lvl="0">
              <a:lnSpc>
                <a:spcPct val="160000"/>
              </a:lnSpc>
              <a:buFont typeface="Wingdings" pitchFamily="2" charset="2"/>
              <a:buChar char="v"/>
            </a:pPr>
            <a:r>
              <a:rPr lang="en-US" sz="2200" dirty="0" smtClean="0">
                <a:latin typeface="Times New Roman" pitchFamily="18" charset="0"/>
                <a:cs typeface="Times New Roman" pitchFamily="18" charset="0"/>
              </a:rPr>
              <a:t>There was no correlation between the faecal egg counts and the worm burden</a:t>
            </a:r>
            <a:r>
              <a:rPr lang="en-US" sz="2000" dirty="0" smtClean="0">
                <a:latin typeface="Times New Roman" pitchFamily="18" charset="0"/>
                <a:cs typeface="Times New Roman" pitchFamily="18" charset="0"/>
              </a:rPr>
              <a:t>.</a:t>
            </a:r>
            <a:endParaRPr lang="en-GB" sz="2000" dirty="0" smtClean="0">
              <a:latin typeface="Times New Roman" pitchFamily="18" charset="0"/>
              <a:cs typeface="Times New Roman" pitchFamily="18" charset="0"/>
            </a:endParaRPr>
          </a:p>
          <a:p>
            <a:pPr lvl="0" algn="ctr">
              <a:lnSpc>
                <a:spcPct val="160000"/>
              </a:lnSpc>
              <a:buNone/>
            </a:pPr>
            <a:r>
              <a:rPr lang="en-GB" sz="3000" b="1" dirty="0" smtClean="0">
                <a:solidFill>
                  <a:srgbClr val="FF0000"/>
                </a:solidFill>
                <a:latin typeface="Times New Roman" pitchFamily="18" charset="0"/>
                <a:cs typeface="Times New Roman" pitchFamily="18" charset="0"/>
              </a:rPr>
              <a:t>Acknowledgement</a:t>
            </a:r>
          </a:p>
          <a:p>
            <a:pPr>
              <a:lnSpc>
                <a:spcPct val="150000"/>
              </a:lnSpc>
              <a:buFont typeface="Wingdings" pitchFamily="2" charset="2"/>
              <a:buChar char="v"/>
            </a:pPr>
            <a:r>
              <a:rPr lang="en-GB" sz="2200" dirty="0" smtClean="0">
                <a:latin typeface="Times New Roman" pitchFamily="18" charset="0"/>
                <a:cs typeface="Times New Roman" pitchFamily="18" charset="0"/>
              </a:rPr>
              <a:t>The authors thank RUFORUM for their</a:t>
            </a:r>
            <a:r>
              <a:rPr lang="en-GB" sz="2200" b="1" dirty="0" smtClean="0">
                <a:latin typeface="Times New Roman" pitchFamily="18" charset="0"/>
                <a:cs typeface="Times New Roman" pitchFamily="18" charset="0"/>
              </a:rPr>
              <a:t> </a:t>
            </a:r>
            <a:r>
              <a:rPr lang="en-GB" sz="2200" dirty="0" smtClean="0">
                <a:latin typeface="Times New Roman" pitchFamily="18" charset="0"/>
                <a:cs typeface="Times New Roman" pitchFamily="18" charset="0"/>
              </a:rPr>
              <a:t>sponsorship and funding of the project,</a:t>
            </a:r>
          </a:p>
          <a:p>
            <a:pPr>
              <a:lnSpc>
                <a:spcPct val="150000"/>
              </a:lnSpc>
              <a:buFont typeface="Wingdings" pitchFamily="2" charset="2"/>
              <a:buChar char="v"/>
            </a:pPr>
            <a:r>
              <a:rPr lang="en-GB" sz="2200" dirty="0" smtClean="0">
                <a:latin typeface="Times New Roman" pitchFamily="18" charset="0"/>
                <a:cs typeface="Times New Roman" pitchFamily="18" charset="0"/>
              </a:rPr>
              <a:t> University of Nairobi for providing the work space  and facilities,</a:t>
            </a:r>
          </a:p>
          <a:p>
            <a:pPr>
              <a:lnSpc>
                <a:spcPct val="150000"/>
              </a:lnSpc>
              <a:buFont typeface="Wingdings" pitchFamily="2" charset="2"/>
              <a:buChar char="v"/>
            </a:pPr>
            <a:r>
              <a:rPr lang="en-GB" sz="2200" dirty="0" smtClean="0">
                <a:latin typeface="Times New Roman" pitchFamily="18" charset="0"/>
                <a:cs typeface="Times New Roman" pitchFamily="18" charset="0"/>
              </a:rPr>
              <a:t>Richard Otieno, Rose Nyawira and Rebecca Githinji for their technical assistance </a:t>
            </a:r>
          </a:p>
          <a:p>
            <a:pPr>
              <a:lnSpc>
                <a:spcPct val="150000"/>
              </a:lnSpc>
              <a:buFont typeface="Wingdings" pitchFamily="2" charset="2"/>
              <a:buChar char="v"/>
            </a:pPr>
            <a:r>
              <a:rPr lang="en-GB" sz="2200" dirty="0" smtClean="0">
                <a:latin typeface="Times New Roman" pitchFamily="18" charset="0"/>
                <a:cs typeface="Times New Roman" pitchFamily="18" charset="0"/>
              </a:rPr>
              <a:t> The farmers of Mbeere for their cooperation</a:t>
            </a:r>
          </a:p>
          <a:p>
            <a:pPr>
              <a:lnSpc>
                <a:spcPct val="150000"/>
              </a:lnSpc>
              <a:buFont typeface="Wingdings" pitchFamily="2" charset="2"/>
              <a:buChar char="v"/>
            </a:pPr>
            <a:r>
              <a:rPr lang="en-US" sz="2200" dirty="0" smtClean="0">
                <a:latin typeface="Times New Roman" pitchFamily="18" charset="0"/>
                <a:cs typeface="Times New Roman" pitchFamily="18" charset="0"/>
              </a:rPr>
              <a:t>The present audience for listening to me</a:t>
            </a:r>
          </a:p>
          <a:p>
            <a:pPr>
              <a:lnSpc>
                <a:spcPct val="150000"/>
              </a:lnSpc>
              <a:buNone/>
            </a:pPr>
            <a:endParaRPr lang="en-GB" sz="2200" dirty="0" smtClean="0">
              <a:latin typeface="Times New Roman" pitchFamily="18" charset="0"/>
              <a:cs typeface="Times New Roman" pitchFamily="18" charset="0"/>
            </a:endParaRPr>
          </a:p>
          <a:p>
            <a:pPr>
              <a:lnSpc>
                <a:spcPct val="150000"/>
              </a:lnSpc>
            </a:pPr>
            <a:endParaRPr lang="en-GB" sz="2800" b="1" dirty="0">
              <a:solidFill>
                <a:srgbClr val="FF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8926" y="214290"/>
            <a:ext cx="3214710" cy="428628"/>
          </a:xfrm>
        </p:spPr>
        <p:txBody>
          <a:bodyPr>
            <a:noAutofit/>
          </a:bodyPr>
          <a:lstStyle/>
          <a:p>
            <a:r>
              <a:rPr lang="en-GB" sz="2800" b="1" dirty="0" smtClean="0">
                <a:solidFill>
                  <a:srgbClr val="FF0000"/>
                </a:solidFill>
                <a:latin typeface="Times New Roman" pitchFamily="18" charset="0"/>
                <a:cs typeface="Times New Roman" pitchFamily="18" charset="0"/>
              </a:rPr>
              <a:t>Introduction</a:t>
            </a:r>
            <a:endParaRPr lang="en-GB" sz="2800" b="1"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304800" y="785794"/>
            <a:ext cx="8686800" cy="6072206"/>
          </a:xfrm>
        </p:spPr>
        <p:txBody>
          <a:bodyPr>
            <a:normAutofit/>
          </a:bodyPr>
          <a:lstStyle/>
          <a:p>
            <a:pPr>
              <a:lnSpc>
                <a:spcPct val="200000"/>
              </a:lnSpc>
              <a:buFont typeface="Wingdings" pitchFamily="2" charset="2"/>
              <a:buChar char="v"/>
            </a:pPr>
            <a:r>
              <a:rPr lang="en-GB" sz="2000" dirty="0" smtClean="0">
                <a:latin typeface="Times New Roman" pitchFamily="18" charset="0"/>
                <a:cs typeface="Times New Roman" pitchFamily="18" charset="0"/>
              </a:rPr>
              <a:t>Endo and ecto- parasites are common among indigenous chickens since they are kept outdoors where they scavenge and forage and in the process pick up the infective stages of the parasites. </a:t>
            </a:r>
          </a:p>
          <a:p>
            <a:pPr>
              <a:lnSpc>
                <a:spcPct val="200000"/>
              </a:lnSpc>
              <a:buFont typeface="Wingdings" pitchFamily="2" charset="2"/>
              <a:buChar char="v"/>
            </a:pPr>
            <a:r>
              <a:rPr lang="en-GB" sz="2000" dirty="0" smtClean="0">
                <a:latin typeface="Times New Roman" pitchFamily="18" charset="0"/>
                <a:cs typeface="Times New Roman" pitchFamily="18" charset="0"/>
              </a:rPr>
              <a:t>Heavy parasite burdens have been recorded in indigenous chicken in Eastern Province of Kenya (Sabuni, 2009)</a:t>
            </a:r>
          </a:p>
          <a:p>
            <a:pPr>
              <a:lnSpc>
                <a:spcPct val="200000"/>
              </a:lnSpc>
              <a:buFont typeface="Wingdings" pitchFamily="2" charset="2"/>
              <a:buChar char="v"/>
            </a:pPr>
            <a:r>
              <a:rPr lang="en-GB" sz="2000" dirty="0" smtClean="0">
                <a:latin typeface="Times New Roman" pitchFamily="18" charset="0"/>
                <a:cs typeface="Times New Roman" pitchFamily="18" charset="0"/>
              </a:rPr>
              <a:t>Anthelmintic intervention </a:t>
            </a:r>
            <a:r>
              <a:rPr lang="en-GB" sz="2000" dirty="0" smtClean="0">
                <a:solidFill>
                  <a:schemeClr val="tx1"/>
                </a:solidFill>
                <a:latin typeface="Times New Roman" pitchFamily="18" charset="0"/>
                <a:cs typeface="Times New Roman" pitchFamily="18" charset="0"/>
              </a:rPr>
              <a:t>in Kenya </a:t>
            </a:r>
            <a:r>
              <a:rPr lang="en-GB" sz="2000" dirty="0" smtClean="0">
                <a:latin typeface="Times New Roman" pitchFamily="18" charset="0"/>
                <a:cs typeface="Times New Roman" pitchFamily="18" charset="0"/>
              </a:rPr>
              <a:t>often involves medication with piperazine, tetramisole and oxfendazole.</a:t>
            </a:r>
          </a:p>
          <a:p>
            <a:pPr>
              <a:lnSpc>
                <a:spcPct val="200000"/>
              </a:lnSpc>
              <a:buNone/>
            </a:pPr>
            <a:r>
              <a:rPr lang="en-GB" sz="2000" dirty="0" smtClean="0">
                <a:solidFill>
                  <a:srgbClr val="FF0000"/>
                </a:solidFill>
                <a:latin typeface="Times New Roman" pitchFamily="18" charset="0"/>
                <a:cs typeface="Times New Roman" pitchFamily="18" charset="0"/>
              </a:rPr>
              <a:t>	</a:t>
            </a:r>
            <a:endParaRPr lang="en-GB"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descr="D:\RUFORUM\mbeere photos\DSC01415.JPG"/>
          <p:cNvPicPr>
            <a:picLocks noGrp="1" noChangeAspect="1" noChangeArrowheads="1"/>
          </p:cNvPicPr>
          <p:nvPr>
            <p:ph idx="1"/>
          </p:nvPr>
        </p:nvPicPr>
        <p:blipFill>
          <a:blip r:embed="rId2" cstate="print"/>
          <a:srcRect/>
          <a:stretch>
            <a:fillRect/>
          </a:stretch>
        </p:blipFill>
        <p:spPr bwMode="auto">
          <a:xfrm>
            <a:off x="428596" y="428604"/>
            <a:ext cx="7056000" cy="5292000"/>
          </a:xfrm>
          <a:prstGeom prst="rect">
            <a:avLst/>
          </a:prstGeom>
          <a:noFill/>
        </p:spPr>
      </p:pic>
      <p:sp>
        <p:nvSpPr>
          <p:cNvPr id="5" name="TextBox 4"/>
          <p:cNvSpPr txBox="1"/>
          <p:nvPr/>
        </p:nvSpPr>
        <p:spPr>
          <a:xfrm>
            <a:off x="1643042" y="428604"/>
            <a:ext cx="3714776" cy="1015663"/>
          </a:xfrm>
          <a:prstGeom prst="rect">
            <a:avLst/>
          </a:prstGeom>
          <a:noFill/>
        </p:spPr>
        <p:txBody>
          <a:bodyPr wrap="square" rtlCol="0">
            <a:spAutoFit/>
          </a:bodyPr>
          <a:lstStyle/>
          <a:p>
            <a:r>
              <a:rPr lang="en-GB" sz="6000" b="1" dirty="0" smtClean="0">
                <a:solidFill>
                  <a:srgbClr val="FF0000"/>
                </a:solidFill>
                <a:latin typeface="Times New Roman" pitchFamily="18" charset="0"/>
                <a:cs typeface="Times New Roman" pitchFamily="18" charset="0"/>
              </a:rPr>
              <a:t>THANKS</a:t>
            </a:r>
            <a:endParaRPr lang="en-GB" sz="6000" b="1" dirty="0">
              <a:solidFill>
                <a:srgbClr val="FF0000"/>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0"/>
            <a:ext cx="8686800" cy="6858000"/>
          </a:xfrm>
        </p:spPr>
        <p:txBody>
          <a:bodyPr>
            <a:noAutofit/>
          </a:bodyPr>
          <a:lstStyle/>
          <a:p>
            <a:pPr algn="ctr">
              <a:lnSpc>
                <a:spcPct val="150000"/>
              </a:lnSpc>
              <a:buNone/>
            </a:pPr>
            <a:r>
              <a:rPr lang="en-GB" sz="2800" dirty="0" smtClean="0">
                <a:solidFill>
                  <a:srgbClr val="FF0000"/>
                </a:solidFill>
                <a:latin typeface="Times New Roman" pitchFamily="18" charset="0"/>
                <a:cs typeface="Times New Roman" pitchFamily="18" charset="0"/>
              </a:rPr>
              <a:t>Introduction cont.......</a:t>
            </a:r>
          </a:p>
          <a:p>
            <a:pPr algn="ctr">
              <a:lnSpc>
                <a:spcPct val="150000"/>
              </a:lnSpc>
              <a:buNone/>
            </a:pPr>
            <a:r>
              <a:rPr lang="en-GB" sz="2000" dirty="0" smtClean="0">
                <a:solidFill>
                  <a:srgbClr val="FF0000"/>
                </a:solidFill>
                <a:latin typeface="Times New Roman" pitchFamily="18" charset="0"/>
                <a:cs typeface="Times New Roman" pitchFamily="18" charset="0"/>
              </a:rPr>
              <a:t>Previous studies</a:t>
            </a:r>
          </a:p>
          <a:p>
            <a:pPr>
              <a:lnSpc>
                <a:spcPct val="200000"/>
              </a:lnSpc>
              <a:buFont typeface="Wingdings" pitchFamily="2" charset="2"/>
              <a:buChar char="v"/>
            </a:pPr>
            <a:r>
              <a:rPr lang="en-GB" sz="2000" dirty="0" smtClean="0">
                <a:latin typeface="Times New Roman" pitchFamily="18" charset="0"/>
                <a:cs typeface="Times New Roman" pitchFamily="18" charset="0"/>
              </a:rPr>
              <a:t>20mg/kg body weight of albendazole </a:t>
            </a:r>
            <a:r>
              <a:rPr lang="en-GB" sz="2000" dirty="0" smtClean="0">
                <a:solidFill>
                  <a:schemeClr val="tx1"/>
                </a:solidFill>
                <a:latin typeface="Times New Roman" pitchFamily="18" charset="0"/>
                <a:cs typeface="Times New Roman" pitchFamily="18" charset="0"/>
              </a:rPr>
              <a:t>has been reported to </a:t>
            </a:r>
            <a:r>
              <a:rPr lang="en-GB" sz="2000" dirty="0" smtClean="0">
                <a:latin typeface="Times New Roman" pitchFamily="18" charset="0"/>
                <a:cs typeface="Times New Roman" pitchFamily="18" charset="0"/>
              </a:rPr>
              <a:t>clear larval and adult stages of </a:t>
            </a:r>
            <a:r>
              <a:rPr lang="en-GB" sz="2000" i="1" dirty="0" smtClean="0">
                <a:latin typeface="Times New Roman" pitchFamily="18" charset="0"/>
                <a:cs typeface="Times New Roman" pitchFamily="18" charset="0"/>
              </a:rPr>
              <a:t>Ascaridia galli</a:t>
            </a:r>
            <a:r>
              <a:rPr lang="en-GB" sz="2000" dirty="0" smtClean="0">
                <a:latin typeface="Times New Roman" pitchFamily="18" charset="0"/>
                <a:cs typeface="Times New Roman" pitchFamily="18" charset="0"/>
              </a:rPr>
              <a:t>, </a:t>
            </a:r>
            <a:r>
              <a:rPr lang="en-GB" sz="2000" i="1" dirty="0" smtClean="0">
                <a:latin typeface="Times New Roman" pitchFamily="18" charset="0"/>
                <a:cs typeface="Times New Roman" pitchFamily="18" charset="0"/>
              </a:rPr>
              <a:t>Heterakis</a:t>
            </a:r>
            <a:r>
              <a:rPr lang="en-GB" sz="2000" dirty="0" smtClean="0">
                <a:latin typeface="Times New Roman" pitchFamily="18" charset="0"/>
                <a:cs typeface="Times New Roman" pitchFamily="18" charset="0"/>
              </a:rPr>
              <a:t> </a:t>
            </a:r>
            <a:r>
              <a:rPr lang="en-GB" sz="2000" i="1" dirty="0" smtClean="0">
                <a:latin typeface="Times New Roman" pitchFamily="18" charset="0"/>
                <a:cs typeface="Times New Roman" pitchFamily="18" charset="0"/>
              </a:rPr>
              <a:t>gallinarum,</a:t>
            </a:r>
            <a:r>
              <a:rPr lang="en-GB" sz="2000" dirty="0" smtClean="0">
                <a:latin typeface="Times New Roman" pitchFamily="18" charset="0"/>
                <a:cs typeface="Times New Roman" pitchFamily="18" charset="0"/>
              </a:rPr>
              <a:t> </a:t>
            </a:r>
            <a:r>
              <a:rPr lang="en-GB" sz="2000" i="1" dirty="0" smtClean="0">
                <a:latin typeface="Times New Roman" pitchFamily="18" charset="0"/>
                <a:cs typeface="Times New Roman" pitchFamily="18" charset="0"/>
              </a:rPr>
              <a:t>Capillaria obsignata</a:t>
            </a:r>
            <a:r>
              <a:rPr lang="en-GB" sz="2000" dirty="0" smtClean="0">
                <a:latin typeface="Times New Roman" pitchFamily="18" charset="0"/>
                <a:cs typeface="Times New Roman" pitchFamily="18" charset="0"/>
              </a:rPr>
              <a:t> and </a:t>
            </a:r>
            <a:r>
              <a:rPr lang="en-GB" sz="2000" i="1" dirty="0" smtClean="0">
                <a:latin typeface="Times New Roman" pitchFamily="18" charset="0"/>
                <a:cs typeface="Times New Roman" pitchFamily="18" charset="0"/>
              </a:rPr>
              <a:t>Raillietina cesticillus</a:t>
            </a:r>
            <a:r>
              <a:rPr lang="en-GB" sz="2000" dirty="0" smtClean="0">
                <a:latin typeface="Times New Roman" pitchFamily="18" charset="0"/>
                <a:cs typeface="Times New Roman" pitchFamily="18" charset="0"/>
              </a:rPr>
              <a:t> (Tucker </a:t>
            </a:r>
            <a:r>
              <a:rPr lang="en-GB" sz="2000" i="1" dirty="0" smtClean="0">
                <a:latin typeface="Times New Roman" pitchFamily="18" charset="0"/>
                <a:cs typeface="Times New Roman" pitchFamily="18" charset="0"/>
              </a:rPr>
              <a:t>et al</a:t>
            </a:r>
            <a:r>
              <a:rPr lang="en-GB" sz="2000" dirty="0" smtClean="0">
                <a:latin typeface="Times New Roman" pitchFamily="18" charset="0"/>
                <a:cs typeface="Times New Roman" pitchFamily="18" charset="0"/>
              </a:rPr>
              <a:t>., 2007). </a:t>
            </a:r>
          </a:p>
          <a:p>
            <a:pPr marL="342900" lvl="1" indent="-342900">
              <a:lnSpc>
                <a:spcPct val="200000"/>
              </a:lnSpc>
              <a:buFont typeface="Wingdings" pitchFamily="2" charset="2"/>
              <a:buChar char="v"/>
            </a:pPr>
            <a:r>
              <a:rPr lang="en-GB" sz="2000" dirty="0" smtClean="0">
                <a:solidFill>
                  <a:schemeClr val="tx1"/>
                </a:solidFill>
                <a:latin typeface="Times New Roman" pitchFamily="18" charset="0"/>
                <a:cs typeface="Times New Roman" pitchFamily="18" charset="0"/>
              </a:rPr>
              <a:t>Levamisole at a dose of 48mg/kg body weight is reported </a:t>
            </a:r>
            <a:r>
              <a:rPr lang="en-GB" sz="2000" dirty="0" smtClean="0">
                <a:latin typeface="Times New Roman" pitchFamily="18" charset="0"/>
                <a:cs typeface="Times New Roman" pitchFamily="18" charset="0"/>
              </a:rPr>
              <a:t>to be 100% efficacious against Heterakis</a:t>
            </a:r>
            <a:r>
              <a:rPr lang="en-GB" sz="2000" i="1" dirty="0" smtClean="0">
                <a:latin typeface="Times New Roman" pitchFamily="18" charset="0"/>
                <a:cs typeface="Times New Roman" pitchFamily="18" charset="0"/>
              </a:rPr>
              <a:t> </a:t>
            </a:r>
            <a:r>
              <a:rPr lang="en-GB" sz="2000" dirty="0" smtClean="0">
                <a:latin typeface="Times New Roman" pitchFamily="18" charset="0"/>
                <a:cs typeface="Times New Roman" pitchFamily="18" charset="0"/>
              </a:rPr>
              <a:t>gallinarum(Cruthers </a:t>
            </a:r>
            <a:r>
              <a:rPr lang="en-GB" sz="2000" i="1" dirty="0" smtClean="0">
                <a:latin typeface="Times New Roman" pitchFamily="18" charset="0"/>
                <a:cs typeface="Times New Roman" pitchFamily="18" charset="0"/>
              </a:rPr>
              <a:t>et al., </a:t>
            </a:r>
            <a:r>
              <a:rPr lang="en-GB" sz="2000" dirty="0" smtClean="0">
                <a:latin typeface="Times New Roman" pitchFamily="18" charset="0"/>
                <a:cs typeface="Times New Roman" pitchFamily="18" charset="0"/>
              </a:rPr>
              <a:t>1975</a:t>
            </a:r>
            <a:r>
              <a:rPr lang="en-GB" sz="2000" i="1" dirty="0" smtClean="0">
                <a:latin typeface="Times New Roman" pitchFamily="18" charset="0"/>
                <a:cs typeface="Times New Roman" pitchFamily="18" charset="0"/>
              </a:rPr>
              <a:t>).</a:t>
            </a:r>
          </a:p>
          <a:p>
            <a:pPr marL="342900" lvl="1" indent="-342900">
              <a:lnSpc>
                <a:spcPct val="200000"/>
              </a:lnSpc>
              <a:buFont typeface="Wingdings" pitchFamily="2" charset="2"/>
              <a:buChar char="v"/>
            </a:pPr>
            <a:r>
              <a:rPr lang="en-GB" sz="2000" dirty="0" smtClean="0">
                <a:solidFill>
                  <a:schemeClr val="tx1"/>
                </a:solidFill>
                <a:latin typeface="Times New Roman" pitchFamily="18" charset="0"/>
                <a:cs typeface="Times New Roman" pitchFamily="18" charset="0"/>
              </a:rPr>
              <a:t>It is therefore necessary to determine  the effectiveness of various anthelmintics that can be used in village chickens for effective control of endoparasites.</a:t>
            </a:r>
            <a:r>
              <a:rPr lang="en-GB" sz="2000" dirty="0" smtClean="0">
                <a:solidFill>
                  <a:schemeClr val="tx1"/>
                </a:solidFill>
              </a:rPr>
              <a:t> </a:t>
            </a:r>
            <a:endParaRPr lang="en-GB" sz="2000" dirty="0" smtClean="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357166"/>
          </a:xfrm>
        </p:spPr>
        <p:txBody>
          <a:bodyPr>
            <a:normAutofit fontScale="90000"/>
          </a:bodyPr>
          <a:lstStyle/>
          <a:p>
            <a:pPr algn="ctr"/>
            <a:r>
              <a:rPr lang="en-GB" sz="2800" b="1" dirty="0" smtClean="0">
                <a:solidFill>
                  <a:srgbClr val="FF0000"/>
                </a:solidFill>
                <a:latin typeface="Times New Roman" pitchFamily="18" charset="0"/>
                <a:cs typeface="Times New Roman" pitchFamily="18" charset="0"/>
              </a:rPr>
              <a:t>Materials and methods</a:t>
            </a:r>
            <a:endParaRPr lang="en-GB" sz="2800" b="1" dirty="0">
              <a:solidFill>
                <a:srgbClr val="FF0000"/>
              </a:solidFill>
              <a:latin typeface="Times New Roman" pitchFamily="18" charset="0"/>
              <a:cs typeface="Times New Roman" pitchFamily="18" charset="0"/>
            </a:endParaRPr>
          </a:p>
        </p:txBody>
      </p:sp>
      <p:sp>
        <p:nvSpPr>
          <p:cNvPr id="3" name="Content Placeholder 2"/>
          <p:cNvSpPr>
            <a:spLocks noGrp="1"/>
          </p:cNvSpPr>
          <p:nvPr>
            <p:ph idx="1"/>
          </p:nvPr>
        </p:nvSpPr>
        <p:spPr>
          <a:xfrm>
            <a:off x="152400" y="0"/>
            <a:ext cx="8991600" cy="7072338"/>
          </a:xfrm>
        </p:spPr>
        <p:txBody>
          <a:bodyPr>
            <a:noAutofit/>
          </a:bodyPr>
          <a:lstStyle/>
          <a:p>
            <a:pPr>
              <a:buNone/>
            </a:pPr>
            <a:endParaRPr lang="en-GB" sz="2000" b="1" dirty="0" smtClean="0">
              <a:solidFill>
                <a:srgbClr val="FF0000"/>
              </a:solidFill>
              <a:latin typeface="Times New Roman" pitchFamily="18" charset="0"/>
              <a:cs typeface="Times New Roman" pitchFamily="18" charset="0"/>
            </a:endParaRPr>
          </a:p>
          <a:p>
            <a:pPr>
              <a:buNone/>
            </a:pPr>
            <a:r>
              <a:rPr lang="en-GB" sz="2000" b="1" dirty="0" smtClean="0">
                <a:solidFill>
                  <a:srgbClr val="FF0000"/>
                </a:solidFill>
                <a:latin typeface="Times New Roman" pitchFamily="18" charset="0"/>
                <a:cs typeface="Times New Roman" pitchFamily="18" charset="0"/>
              </a:rPr>
              <a:t>Experimental birds</a:t>
            </a:r>
          </a:p>
          <a:p>
            <a:pPr>
              <a:lnSpc>
                <a:spcPct val="200000"/>
              </a:lnSpc>
              <a:buFont typeface="Wingdings" pitchFamily="2" charset="2"/>
              <a:buChar char="v"/>
            </a:pPr>
            <a:r>
              <a:rPr lang="en-GB" sz="2000" dirty="0" smtClean="0">
                <a:latin typeface="Times New Roman" pitchFamily="18" charset="0"/>
                <a:cs typeface="Times New Roman" pitchFamily="18" charset="0"/>
              </a:rPr>
              <a:t>Thirty adult village chickens were purchased from individual farmers  </a:t>
            </a:r>
            <a:r>
              <a:rPr lang="en-GB" sz="2000" dirty="0" smtClean="0">
                <a:solidFill>
                  <a:schemeClr val="tx1"/>
                </a:solidFill>
                <a:latin typeface="Times New Roman" pitchFamily="18" charset="0"/>
                <a:cs typeface="Times New Roman" pitchFamily="18" charset="0"/>
              </a:rPr>
              <a:t>in Mbeere District </a:t>
            </a:r>
            <a:r>
              <a:rPr lang="en-GB" sz="2000" dirty="0" smtClean="0">
                <a:latin typeface="Times New Roman" pitchFamily="18" charset="0"/>
                <a:cs typeface="Times New Roman" pitchFamily="18" charset="0"/>
              </a:rPr>
              <a:t>and were transported to Kabete campus, UON </a:t>
            </a:r>
            <a:r>
              <a:rPr lang="en-GB" sz="2000" dirty="0" smtClean="0">
                <a:solidFill>
                  <a:schemeClr val="tx1"/>
                </a:solidFill>
                <a:latin typeface="Times New Roman" pitchFamily="18" charset="0"/>
                <a:cs typeface="Times New Roman" pitchFamily="18" charset="0"/>
              </a:rPr>
              <a:t>for the study.</a:t>
            </a:r>
          </a:p>
          <a:p>
            <a:pPr>
              <a:lnSpc>
                <a:spcPct val="200000"/>
              </a:lnSpc>
              <a:buFont typeface="Wingdings" pitchFamily="2" charset="2"/>
              <a:buChar char="v"/>
            </a:pPr>
            <a:r>
              <a:rPr lang="en-GB" sz="2000" dirty="0" smtClean="0">
                <a:latin typeface="Times New Roman" pitchFamily="18" charset="0"/>
                <a:cs typeface="Times New Roman" pitchFamily="18" charset="0"/>
              </a:rPr>
              <a:t>Five adult  birds were sacrificed before start of the experiment, to ascertain presence and types of parasites(Charlton </a:t>
            </a:r>
            <a:r>
              <a:rPr lang="en-GB" sz="2000" i="1" dirty="0" smtClean="0">
                <a:latin typeface="Times New Roman" pitchFamily="18" charset="0"/>
                <a:cs typeface="Times New Roman" pitchFamily="18" charset="0"/>
              </a:rPr>
              <a:t>et al.,</a:t>
            </a:r>
            <a:r>
              <a:rPr lang="en-GB" sz="2000" dirty="0" smtClean="0">
                <a:latin typeface="Times New Roman" pitchFamily="18" charset="0"/>
                <a:cs typeface="Times New Roman" pitchFamily="18" charset="0"/>
              </a:rPr>
              <a:t> 2006 ) </a:t>
            </a:r>
          </a:p>
          <a:p>
            <a:pPr>
              <a:lnSpc>
                <a:spcPct val="200000"/>
              </a:lnSpc>
              <a:buNone/>
            </a:pPr>
            <a:r>
              <a:rPr lang="en-GB" sz="2000" b="1" dirty="0" smtClean="0">
                <a:solidFill>
                  <a:srgbClr val="FF0000"/>
                </a:solidFill>
                <a:latin typeface="Times New Roman" pitchFamily="18" charset="0"/>
                <a:cs typeface="Times New Roman" pitchFamily="18" charset="0"/>
              </a:rPr>
              <a:t>Antiparasitic treatments</a:t>
            </a:r>
          </a:p>
          <a:p>
            <a:pPr>
              <a:lnSpc>
                <a:spcPct val="200000"/>
              </a:lnSpc>
              <a:buFont typeface="Wingdings" pitchFamily="2" charset="2"/>
              <a:buChar char="v"/>
            </a:pPr>
            <a:r>
              <a:rPr lang="en-GB" sz="2000" dirty="0" smtClean="0">
                <a:latin typeface="Times New Roman" pitchFamily="18" charset="0"/>
                <a:cs typeface="Times New Roman" pitchFamily="18" charset="0"/>
              </a:rPr>
              <a:t>Before the start of experiment, 19 Questionnaires were administered to evaluate antiparasitic treatment farmers used.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214290"/>
            <a:ext cx="8686800" cy="5865835"/>
          </a:xfrm>
        </p:spPr>
        <p:txBody>
          <a:bodyPr/>
          <a:lstStyle/>
          <a:p>
            <a:pPr>
              <a:lnSpc>
                <a:spcPct val="200000"/>
              </a:lnSpc>
              <a:buNone/>
            </a:pPr>
            <a:r>
              <a:rPr lang="en-GB" sz="2800" b="1" dirty="0" smtClean="0">
                <a:solidFill>
                  <a:srgbClr val="FF0000"/>
                </a:solidFill>
                <a:latin typeface="Times New Roman" pitchFamily="18" charset="0"/>
                <a:cs typeface="Times New Roman" pitchFamily="18" charset="0"/>
              </a:rPr>
              <a:t>Cont...of materials and methods</a:t>
            </a:r>
          </a:p>
          <a:p>
            <a:pPr>
              <a:lnSpc>
                <a:spcPct val="200000"/>
              </a:lnSpc>
              <a:buNone/>
            </a:pPr>
            <a:r>
              <a:rPr lang="en-GB" sz="2000" b="1" dirty="0" smtClean="0">
                <a:solidFill>
                  <a:srgbClr val="FF0000"/>
                </a:solidFill>
                <a:latin typeface="Times New Roman" pitchFamily="18" charset="0"/>
                <a:cs typeface="Times New Roman" pitchFamily="18" charset="0"/>
              </a:rPr>
              <a:t>Experimental design</a:t>
            </a:r>
          </a:p>
          <a:p>
            <a:pPr>
              <a:lnSpc>
                <a:spcPct val="200000"/>
              </a:lnSpc>
              <a:buFont typeface="Wingdings" pitchFamily="2" charset="2"/>
              <a:buChar char="v"/>
            </a:pPr>
            <a:r>
              <a:rPr lang="en-GB" sz="2000" dirty="0" smtClean="0">
                <a:solidFill>
                  <a:schemeClr val="tx1"/>
                </a:solidFill>
                <a:latin typeface="Times New Roman" pitchFamily="18" charset="0"/>
                <a:cs typeface="Times New Roman" pitchFamily="18" charset="0"/>
              </a:rPr>
              <a:t>The chickens were allowed to acclimatize for three days and on day 4 they were randomly allocated to four treatment groups(</a:t>
            </a:r>
            <a:r>
              <a:rPr lang="en-GB" sz="2000" b="1" dirty="0" smtClean="0">
                <a:solidFill>
                  <a:schemeClr val="tx1"/>
                </a:solidFill>
                <a:latin typeface="Times New Roman" pitchFamily="18" charset="0"/>
                <a:cs typeface="Times New Roman" pitchFamily="18" charset="0"/>
              </a:rPr>
              <a:t>Table 1; Figure 1</a:t>
            </a:r>
            <a:r>
              <a:rPr lang="en-GB" sz="2000" dirty="0" smtClean="0">
                <a:solidFill>
                  <a:schemeClr val="tx1"/>
                </a:solidFill>
                <a:latin typeface="Times New Roman" pitchFamily="18" charset="0"/>
                <a:cs typeface="Times New Roman" pitchFamily="18" charset="0"/>
              </a:rPr>
              <a:t>).</a:t>
            </a:r>
          </a:p>
          <a:p>
            <a:pPr>
              <a:lnSpc>
                <a:spcPct val="200000"/>
              </a:lnSpc>
              <a:buFont typeface="Wingdings" pitchFamily="2" charset="2"/>
              <a:buChar char="v"/>
            </a:pPr>
            <a:r>
              <a:rPr lang="en-GB" sz="2000" dirty="0" smtClean="0">
                <a:latin typeface="Times New Roman" pitchFamily="18" charset="0"/>
                <a:cs typeface="Times New Roman" pitchFamily="18" charset="0"/>
              </a:rPr>
              <a:t>Chickens  were kept separately in cages where faecal samples were collected three times per day and screened for parasite eggs(</a:t>
            </a:r>
            <a:r>
              <a:rPr lang="en-GB" sz="2000" b="1" dirty="0" smtClean="0">
                <a:latin typeface="Times New Roman" pitchFamily="18" charset="0"/>
                <a:cs typeface="Times New Roman" pitchFamily="18" charset="0"/>
              </a:rPr>
              <a:t>Figure 2</a:t>
            </a:r>
            <a:r>
              <a:rPr lang="en-GB" sz="2000" dirty="0" smtClean="0">
                <a:latin typeface="Times New Roman" pitchFamily="18" charset="0"/>
                <a:cs typeface="Times New Roman" pitchFamily="18" charset="0"/>
              </a:rPr>
              <a:t>)</a:t>
            </a:r>
          </a:p>
          <a:p>
            <a:pPr>
              <a:lnSpc>
                <a:spcPct val="200000"/>
              </a:lnSpc>
              <a:buFont typeface="Wingdings" pitchFamily="2" charset="2"/>
              <a:buChar char="v"/>
            </a:pPr>
            <a:endParaRPr lang="en-GB" sz="2000" dirty="0" smtClean="0">
              <a:solidFill>
                <a:schemeClr val="tx1"/>
              </a:solidFill>
              <a:latin typeface="Times New Roman" pitchFamily="18" charset="0"/>
              <a:cs typeface="Times New Roman" pitchFamily="18" charset="0"/>
            </a:endParaRPr>
          </a:p>
          <a:p>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991600" cy="6858000"/>
          </a:xfrm>
        </p:spPr>
        <p:txBody>
          <a:bodyPr/>
          <a:lstStyle/>
          <a:p>
            <a:pPr>
              <a:buNone/>
            </a:pPr>
            <a:r>
              <a:rPr lang="en-GB" sz="2800" b="1" dirty="0" smtClean="0">
                <a:solidFill>
                  <a:srgbClr val="FF0000"/>
                </a:solidFill>
                <a:latin typeface="Times New Roman" pitchFamily="18" charset="0"/>
                <a:cs typeface="Times New Roman" pitchFamily="18" charset="0"/>
              </a:rPr>
              <a:t>Cont...of materials and methods</a:t>
            </a:r>
          </a:p>
          <a:p>
            <a:pPr>
              <a:lnSpc>
                <a:spcPct val="200000"/>
              </a:lnSpc>
              <a:buNone/>
            </a:pPr>
            <a:endParaRPr lang="en-GB" sz="2000" dirty="0" smtClean="0">
              <a:latin typeface="Times New Roman" pitchFamily="18" charset="0"/>
              <a:cs typeface="Times New Roman" pitchFamily="18" charset="0"/>
            </a:endParaRPr>
          </a:p>
          <a:p>
            <a:endParaRPr lang="en-GB" dirty="0"/>
          </a:p>
        </p:txBody>
      </p:sp>
      <p:graphicFrame>
        <p:nvGraphicFramePr>
          <p:cNvPr id="4" name="Table 3"/>
          <p:cNvGraphicFramePr>
            <a:graphicFrameLocks noGrp="1"/>
          </p:cNvGraphicFramePr>
          <p:nvPr/>
        </p:nvGraphicFramePr>
        <p:xfrm>
          <a:off x="142844" y="1071546"/>
          <a:ext cx="7858179" cy="3347177"/>
        </p:xfrm>
        <a:graphic>
          <a:graphicData uri="http://schemas.openxmlformats.org/drawingml/2006/table">
            <a:tbl>
              <a:tblPr firstRow="1" bandRow="1">
                <a:tableStyleId>{5C22544A-7EE6-4342-B048-85BDC9FD1C3A}</a:tableStyleId>
              </a:tblPr>
              <a:tblGrid>
                <a:gridCol w="2167773"/>
                <a:gridCol w="3234725"/>
                <a:gridCol w="2455681"/>
              </a:tblGrid>
              <a:tr h="742298">
                <a:tc>
                  <a:txBody>
                    <a:bodyPr/>
                    <a:lstStyle/>
                    <a:p>
                      <a:r>
                        <a:rPr lang="en-GB" sz="2000" dirty="0" smtClean="0">
                          <a:latin typeface="Times New Roman" pitchFamily="18" charset="0"/>
                          <a:cs typeface="Times New Roman" pitchFamily="18" charset="0"/>
                        </a:rPr>
                        <a:t>Group</a:t>
                      </a:r>
                      <a:r>
                        <a:rPr lang="en-GB" sz="2000" baseline="0" dirty="0" smtClean="0">
                          <a:latin typeface="Times New Roman" pitchFamily="18" charset="0"/>
                          <a:cs typeface="Times New Roman" pitchFamily="18" charset="0"/>
                        </a:rPr>
                        <a:t> </a:t>
                      </a:r>
                      <a:r>
                        <a:rPr lang="en-GB" sz="2000" dirty="0" smtClean="0">
                          <a:latin typeface="Times New Roman" pitchFamily="18" charset="0"/>
                          <a:cs typeface="Times New Roman" pitchFamily="18" charset="0"/>
                        </a:rPr>
                        <a:t>of chickens</a:t>
                      </a:r>
                      <a:endParaRPr lang="en-GB" sz="2000" dirty="0">
                        <a:latin typeface="Times New Roman" pitchFamily="18" charset="0"/>
                        <a:cs typeface="Times New Roman" pitchFamily="18" charset="0"/>
                      </a:endParaRPr>
                    </a:p>
                  </a:txBody>
                  <a:tcPr/>
                </a:tc>
                <a:tc>
                  <a:txBody>
                    <a:bodyPr/>
                    <a:lstStyle/>
                    <a:p>
                      <a:r>
                        <a:rPr lang="en-GB" sz="2000" dirty="0" smtClean="0">
                          <a:latin typeface="Times New Roman" pitchFamily="18" charset="0"/>
                          <a:cs typeface="Times New Roman" pitchFamily="18" charset="0"/>
                        </a:rPr>
                        <a:t>Anthelmintic used</a:t>
                      </a:r>
                      <a:endParaRPr lang="en-GB" sz="2000" dirty="0">
                        <a:latin typeface="Times New Roman" pitchFamily="18" charset="0"/>
                        <a:cs typeface="Times New Roman" pitchFamily="18" charset="0"/>
                      </a:endParaRPr>
                    </a:p>
                  </a:txBody>
                  <a:tcPr/>
                </a:tc>
                <a:tc>
                  <a:txBody>
                    <a:bodyPr/>
                    <a:lstStyle/>
                    <a:p>
                      <a:r>
                        <a:rPr lang="en-GB" sz="2000" dirty="0" smtClean="0">
                          <a:latin typeface="Times New Roman" pitchFamily="18" charset="0"/>
                          <a:cs typeface="Times New Roman" pitchFamily="18" charset="0"/>
                        </a:rPr>
                        <a:t>Number</a:t>
                      </a:r>
                      <a:r>
                        <a:rPr lang="en-GB" sz="2000" baseline="0" dirty="0" smtClean="0">
                          <a:latin typeface="Times New Roman" pitchFamily="18" charset="0"/>
                          <a:cs typeface="Times New Roman" pitchFamily="18" charset="0"/>
                        </a:rPr>
                        <a:t> </a:t>
                      </a:r>
                      <a:r>
                        <a:rPr lang="en-GB" sz="2000" dirty="0" smtClean="0">
                          <a:latin typeface="Times New Roman" pitchFamily="18" charset="0"/>
                          <a:cs typeface="Times New Roman" pitchFamily="18" charset="0"/>
                        </a:rPr>
                        <a:t>of chickens</a:t>
                      </a:r>
                      <a:endParaRPr lang="en-GB" sz="2000" dirty="0">
                        <a:latin typeface="Times New Roman" pitchFamily="18" charset="0"/>
                        <a:cs typeface="Times New Roman" pitchFamily="18" charset="0"/>
                      </a:endParaRPr>
                    </a:p>
                  </a:txBody>
                  <a:tcPr/>
                </a:tc>
              </a:tr>
              <a:tr h="776079">
                <a:tc>
                  <a:txBody>
                    <a:bodyPr/>
                    <a:lstStyle/>
                    <a:p>
                      <a:pPr>
                        <a:lnSpc>
                          <a:spcPct val="200000"/>
                        </a:lnSpc>
                        <a:spcAft>
                          <a:spcPts val="0"/>
                        </a:spcAft>
                      </a:pPr>
                      <a:r>
                        <a:rPr lang="en-GB" sz="2000" dirty="0">
                          <a:latin typeface="Times New Roman" pitchFamily="18" charset="0"/>
                          <a:ea typeface="Times New Roman"/>
                          <a:cs typeface="Times New Roman" pitchFamily="18" charset="0"/>
                        </a:rPr>
                        <a:t>1</a:t>
                      </a:r>
                    </a:p>
                  </a:txBody>
                  <a:tcPr marL="68580" marR="68580" marT="0" marB="0"/>
                </a:tc>
                <a:tc>
                  <a:txBody>
                    <a:bodyPr/>
                    <a:lstStyle/>
                    <a:p>
                      <a:pPr>
                        <a:lnSpc>
                          <a:spcPct val="200000"/>
                        </a:lnSpc>
                        <a:spcAft>
                          <a:spcPts val="0"/>
                        </a:spcAft>
                      </a:pPr>
                      <a:r>
                        <a:rPr lang="en-GB" sz="2000" dirty="0">
                          <a:latin typeface="Times New Roman" pitchFamily="18" charset="0"/>
                          <a:ea typeface="Times New Roman"/>
                          <a:cs typeface="Times New Roman" pitchFamily="18" charset="0"/>
                        </a:rPr>
                        <a:t>Ascarex (Piperazine citrate)</a:t>
                      </a:r>
                    </a:p>
                  </a:txBody>
                  <a:tcPr marL="68580" marR="68580" marT="0" marB="0"/>
                </a:tc>
                <a:tc>
                  <a:txBody>
                    <a:bodyPr/>
                    <a:lstStyle/>
                    <a:p>
                      <a:pPr>
                        <a:lnSpc>
                          <a:spcPct val="200000"/>
                        </a:lnSpc>
                        <a:spcAft>
                          <a:spcPts val="0"/>
                        </a:spcAft>
                      </a:pPr>
                      <a:r>
                        <a:rPr lang="en-GB" sz="2000" dirty="0">
                          <a:latin typeface="Times New Roman" pitchFamily="18" charset="0"/>
                          <a:ea typeface="Times New Roman"/>
                          <a:cs typeface="Times New Roman" pitchFamily="18" charset="0"/>
                        </a:rPr>
                        <a:t>7</a:t>
                      </a:r>
                    </a:p>
                  </a:txBody>
                  <a:tcPr marL="68580" marR="68580" marT="0" marB="0"/>
                </a:tc>
              </a:tr>
              <a:tr h="493867">
                <a:tc>
                  <a:txBody>
                    <a:bodyPr/>
                    <a:lstStyle/>
                    <a:p>
                      <a:pPr>
                        <a:lnSpc>
                          <a:spcPct val="200000"/>
                        </a:lnSpc>
                        <a:spcAft>
                          <a:spcPts val="0"/>
                        </a:spcAft>
                      </a:pPr>
                      <a:r>
                        <a:rPr lang="en-GB" sz="2000" dirty="0">
                          <a:latin typeface="Times New Roman" pitchFamily="18" charset="0"/>
                          <a:ea typeface="Times New Roman"/>
                          <a:cs typeface="Times New Roman" pitchFamily="18" charset="0"/>
                        </a:rPr>
                        <a:t>2</a:t>
                      </a:r>
                    </a:p>
                  </a:txBody>
                  <a:tcPr marL="68580" marR="68580" marT="0" marB="0"/>
                </a:tc>
                <a:tc>
                  <a:txBody>
                    <a:bodyPr/>
                    <a:lstStyle/>
                    <a:p>
                      <a:pPr>
                        <a:lnSpc>
                          <a:spcPct val="200000"/>
                        </a:lnSpc>
                        <a:spcAft>
                          <a:spcPts val="0"/>
                        </a:spcAft>
                      </a:pPr>
                      <a:r>
                        <a:rPr lang="en-GB" sz="2000" dirty="0" smtClean="0">
                          <a:latin typeface="Times New Roman" pitchFamily="18" charset="0"/>
                          <a:ea typeface="Times New Roman"/>
                          <a:cs typeface="Times New Roman" pitchFamily="18" charset="0"/>
                        </a:rPr>
                        <a:t>Levamisole HCL</a:t>
                      </a:r>
                      <a:endParaRPr lang="en-GB" sz="2000" dirty="0">
                        <a:latin typeface="Times New Roman" pitchFamily="18" charset="0"/>
                        <a:ea typeface="Times New Roman"/>
                        <a:cs typeface="Times New Roman" pitchFamily="18" charset="0"/>
                      </a:endParaRPr>
                    </a:p>
                  </a:txBody>
                  <a:tcPr marL="68580" marR="68580" marT="0" marB="0"/>
                </a:tc>
                <a:tc>
                  <a:txBody>
                    <a:bodyPr/>
                    <a:lstStyle/>
                    <a:p>
                      <a:pPr>
                        <a:lnSpc>
                          <a:spcPct val="200000"/>
                        </a:lnSpc>
                        <a:spcAft>
                          <a:spcPts val="0"/>
                        </a:spcAft>
                      </a:pPr>
                      <a:r>
                        <a:rPr lang="en-GB" sz="2000" dirty="0">
                          <a:latin typeface="Times New Roman" pitchFamily="18" charset="0"/>
                          <a:ea typeface="Times New Roman"/>
                          <a:cs typeface="Times New Roman" pitchFamily="18" charset="0"/>
                        </a:rPr>
                        <a:t>7</a:t>
                      </a:r>
                    </a:p>
                  </a:txBody>
                  <a:tcPr marL="68580" marR="68580" marT="0" marB="0"/>
                </a:tc>
              </a:tr>
              <a:tr h="493867">
                <a:tc>
                  <a:txBody>
                    <a:bodyPr/>
                    <a:lstStyle/>
                    <a:p>
                      <a:pPr>
                        <a:lnSpc>
                          <a:spcPct val="200000"/>
                        </a:lnSpc>
                        <a:spcAft>
                          <a:spcPts val="0"/>
                        </a:spcAft>
                      </a:pPr>
                      <a:r>
                        <a:rPr lang="en-GB" sz="2000" dirty="0">
                          <a:latin typeface="Times New Roman" pitchFamily="18" charset="0"/>
                          <a:ea typeface="Times New Roman"/>
                          <a:cs typeface="Times New Roman" pitchFamily="18" charset="0"/>
                        </a:rPr>
                        <a:t>3</a:t>
                      </a:r>
                    </a:p>
                  </a:txBody>
                  <a:tcPr marL="68580" marR="68580" marT="0" marB="0"/>
                </a:tc>
                <a:tc>
                  <a:txBody>
                    <a:bodyPr/>
                    <a:lstStyle/>
                    <a:p>
                      <a:pPr>
                        <a:lnSpc>
                          <a:spcPct val="200000"/>
                        </a:lnSpc>
                        <a:spcAft>
                          <a:spcPts val="0"/>
                        </a:spcAft>
                      </a:pPr>
                      <a:r>
                        <a:rPr lang="en-GB" sz="2000" dirty="0">
                          <a:latin typeface="Times New Roman" pitchFamily="18" charset="0"/>
                          <a:ea typeface="Times New Roman"/>
                          <a:cs typeface="Times New Roman" pitchFamily="18" charset="0"/>
                        </a:rPr>
                        <a:t>Albendazole</a:t>
                      </a:r>
                    </a:p>
                  </a:txBody>
                  <a:tcPr marL="68580" marR="68580" marT="0" marB="0"/>
                </a:tc>
                <a:tc>
                  <a:txBody>
                    <a:bodyPr/>
                    <a:lstStyle/>
                    <a:p>
                      <a:pPr>
                        <a:lnSpc>
                          <a:spcPct val="200000"/>
                        </a:lnSpc>
                        <a:spcAft>
                          <a:spcPts val="0"/>
                        </a:spcAft>
                      </a:pPr>
                      <a:r>
                        <a:rPr lang="en-GB" sz="2000" dirty="0">
                          <a:latin typeface="Times New Roman" pitchFamily="18" charset="0"/>
                          <a:ea typeface="Times New Roman"/>
                          <a:cs typeface="Times New Roman" pitchFamily="18" charset="0"/>
                        </a:rPr>
                        <a:t>7</a:t>
                      </a:r>
                    </a:p>
                  </a:txBody>
                  <a:tcPr marL="68580" marR="68580" marT="0" marB="0"/>
                </a:tc>
              </a:tr>
              <a:tr h="234305">
                <a:tc>
                  <a:txBody>
                    <a:bodyPr/>
                    <a:lstStyle/>
                    <a:p>
                      <a:pPr>
                        <a:lnSpc>
                          <a:spcPct val="200000"/>
                        </a:lnSpc>
                        <a:spcAft>
                          <a:spcPts val="0"/>
                        </a:spcAft>
                      </a:pPr>
                      <a:r>
                        <a:rPr lang="en-GB" sz="2000" dirty="0">
                          <a:latin typeface="Times New Roman" pitchFamily="18" charset="0"/>
                          <a:ea typeface="Times New Roman"/>
                          <a:cs typeface="Times New Roman" pitchFamily="18" charset="0"/>
                        </a:rPr>
                        <a:t>4</a:t>
                      </a:r>
                    </a:p>
                  </a:txBody>
                  <a:tcPr marL="68580" marR="68580" marT="0" marB="0"/>
                </a:tc>
                <a:tc>
                  <a:txBody>
                    <a:bodyPr/>
                    <a:lstStyle/>
                    <a:p>
                      <a:pPr>
                        <a:lnSpc>
                          <a:spcPct val="200000"/>
                        </a:lnSpc>
                        <a:spcAft>
                          <a:spcPts val="0"/>
                        </a:spcAft>
                      </a:pPr>
                      <a:r>
                        <a:rPr lang="en-GB" sz="2000" dirty="0">
                          <a:latin typeface="Times New Roman" pitchFamily="18" charset="0"/>
                          <a:ea typeface="Times New Roman"/>
                          <a:cs typeface="Times New Roman" pitchFamily="18" charset="0"/>
                        </a:rPr>
                        <a:t>Control</a:t>
                      </a:r>
                    </a:p>
                  </a:txBody>
                  <a:tcPr marL="68580" marR="68580" marT="0" marB="0"/>
                </a:tc>
                <a:tc>
                  <a:txBody>
                    <a:bodyPr/>
                    <a:lstStyle/>
                    <a:p>
                      <a:pPr>
                        <a:lnSpc>
                          <a:spcPct val="200000"/>
                        </a:lnSpc>
                        <a:spcAft>
                          <a:spcPts val="0"/>
                        </a:spcAft>
                      </a:pPr>
                      <a:r>
                        <a:rPr lang="en-GB" sz="2000" dirty="0">
                          <a:latin typeface="Times New Roman" pitchFamily="18" charset="0"/>
                          <a:ea typeface="Times New Roman"/>
                          <a:cs typeface="Times New Roman" pitchFamily="18" charset="0"/>
                        </a:rPr>
                        <a:t>9</a:t>
                      </a:r>
                    </a:p>
                  </a:txBody>
                  <a:tcPr marL="68580" marR="68580" marT="0" marB="0"/>
                </a:tc>
              </a:tr>
            </a:tbl>
          </a:graphicData>
        </a:graphic>
      </p:graphicFrame>
      <p:sp>
        <p:nvSpPr>
          <p:cNvPr id="7" name="TextBox 6"/>
          <p:cNvSpPr txBox="1"/>
          <p:nvPr/>
        </p:nvSpPr>
        <p:spPr>
          <a:xfrm>
            <a:off x="428596" y="5072074"/>
            <a:ext cx="6929486" cy="369332"/>
          </a:xfrm>
          <a:prstGeom prst="rect">
            <a:avLst/>
          </a:prstGeom>
          <a:noFill/>
        </p:spPr>
        <p:txBody>
          <a:bodyPr wrap="square" rtlCol="0">
            <a:spAutoFit/>
          </a:bodyPr>
          <a:lstStyle/>
          <a:p>
            <a:endParaRPr lang="en-GB" dirty="0"/>
          </a:p>
        </p:txBody>
      </p:sp>
      <p:sp>
        <p:nvSpPr>
          <p:cNvPr id="12" name="TextBox 11"/>
          <p:cNvSpPr txBox="1"/>
          <p:nvPr/>
        </p:nvSpPr>
        <p:spPr>
          <a:xfrm>
            <a:off x="357158" y="4143380"/>
            <a:ext cx="7929618" cy="1384995"/>
          </a:xfrm>
          <a:prstGeom prst="rect">
            <a:avLst/>
          </a:prstGeom>
          <a:noFill/>
        </p:spPr>
        <p:txBody>
          <a:bodyPr wrap="square" rtlCol="0">
            <a:spAutoFit/>
          </a:bodyPr>
          <a:lstStyle/>
          <a:p>
            <a:pPr>
              <a:lnSpc>
                <a:spcPct val="150000"/>
              </a:lnSpc>
            </a:pPr>
            <a:endParaRPr lang="en-GB" sz="2000" dirty="0" smtClean="0">
              <a:latin typeface="Times New Roman" pitchFamily="18" charset="0"/>
              <a:cs typeface="Times New Roman" pitchFamily="18" charset="0"/>
            </a:endParaRPr>
          </a:p>
          <a:p>
            <a:pPr>
              <a:lnSpc>
                <a:spcPct val="150000"/>
              </a:lnSpc>
            </a:pPr>
            <a:endParaRPr lang="en-GB" dirty="0" smtClean="0"/>
          </a:p>
          <a:p>
            <a:pPr>
              <a:lnSpc>
                <a:spcPct val="150000"/>
              </a:lnSpc>
            </a:pPr>
            <a:endParaRPr lang="en-GB" dirty="0"/>
          </a:p>
        </p:txBody>
      </p:sp>
      <p:sp>
        <p:nvSpPr>
          <p:cNvPr id="6" name="Rectangle 5"/>
          <p:cNvSpPr/>
          <p:nvPr/>
        </p:nvSpPr>
        <p:spPr>
          <a:xfrm>
            <a:off x="285720" y="4857760"/>
            <a:ext cx="7500990" cy="507831"/>
          </a:xfrm>
          <a:prstGeom prst="rect">
            <a:avLst/>
          </a:prstGeom>
        </p:spPr>
        <p:txBody>
          <a:bodyPr wrap="square">
            <a:spAutoFit/>
          </a:bodyPr>
          <a:lstStyle/>
          <a:p>
            <a:pPr>
              <a:lnSpc>
                <a:spcPct val="150000"/>
              </a:lnSpc>
            </a:pPr>
            <a:r>
              <a:rPr lang="en-US" sz="2000" dirty="0" smtClean="0">
                <a:latin typeface="Times New Roman" pitchFamily="18" charset="0"/>
                <a:cs typeface="Times New Roman" pitchFamily="18" charset="0"/>
              </a:rPr>
              <a:t>Table 1</a:t>
            </a:r>
            <a:r>
              <a:rPr lang="en-GB" sz="2000" dirty="0" smtClean="0">
                <a:latin typeface="Times New Roman" pitchFamily="18" charset="0"/>
                <a:cs typeface="Times New Roman" pitchFamily="18" charset="0"/>
              </a:rPr>
              <a:t>: Experimental chicken groups and anthelmintic treatments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0"/>
            <a:ext cx="8686800" cy="6080125"/>
          </a:xfrm>
        </p:spPr>
        <p:txBody>
          <a:bodyPr>
            <a:normAutofit/>
          </a:bodyPr>
          <a:lstStyle/>
          <a:p>
            <a:pPr>
              <a:lnSpc>
                <a:spcPct val="200000"/>
              </a:lnSpc>
              <a:buFont typeface="Wingdings" pitchFamily="2" charset="2"/>
              <a:buChar char="v"/>
            </a:pPr>
            <a:r>
              <a:rPr lang="en-GB" sz="2000" b="1" dirty="0" smtClean="0">
                <a:solidFill>
                  <a:srgbClr val="0000FF"/>
                </a:solidFill>
                <a:latin typeface="Times New Roman" pitchFamily="18" charset="0"/>
                <a:cs typeface="Times New Roman" pitchFamily="18" charset="0"/>
              </a:rPr>
              <a:t>Albendazole (Ultravetis) 20mg/kg bwt</a:t>
            </a:r>
            <a:r>
              <a:rPr lang="en-GB" sz="2000" dirty="0" smtClean="0">
                <a:latin typeface="Times New Roman" pitchFamily="18" charset="0"/>
                <a:cs typeface="Times New Roman" pitchFamily="18" charset="0"/>
              </a:rPr>
              <a:t>.-Highest bird weight used weighed 2.5kgs(0.5mls of Albendazole administered orally once)</a:t>
            </a:r>
          </a:p>
          <a:p>
            <a:pPr>
              <a:lnSpc>
                <a:spcPct val="200000"/>
              </a:lnSpc>
              <a:buFont typeface="Wingdings" pitchFamily="2" charset="2"/>
              <a:buChar char="v"/>
            </a:pPr>
            <a:r>
              <a:rPr lang="en-GB" sz="2000" b="1" dirty="0" smtClean="0">
                <a:solidFill>
                  <a:srgbClr val="0000FF"/>
                </a:solidFill>
                <a:latin typeface="Times New Roman" pitchFamily="18" charset="0"/>
                <a:cs typeface="Times New Roman" pitchFamily="18" charset="0"/>
              </a:rPr>
              <a:t>7.5 litres of Levamisole HCL(25mg/kg bwt)(Biodeal) </a:t>
            </a:r>
            <a:r>
              <a:rPr lang="en-GB" sz="2000" dirty="0" smtClean="0">
                <a:solidFill>
                  <a:srgbClr val="0000FF"/>
                </a:solidFill>
                <a:latin typeface="Times New Roman" pitchFamily="18" charset="0"/>
                <a:cs typeface="Times New Roman" pitchFamily="18" charset="0"/>
              </a:rPr>
              <a:t>– put in 3liters of </a:t>
            </a:r>
            <a:r>
              <a:rPr lang="en-GB" sz="2000" dirty="0" smtClean="0">
                <a:latin typeface="Times New Roman" pitchFamily="18" charset="0"/>
                <a:cs typeface="Times New Roman" pitchFamily="18" charset="0"/>
              </a:rPr>
              <a:t>drinking water and each  bird given 430mls of medicated water</a:t>
            </a:r>
          </a:p>
          <a:p>
            <a:pPr>
              <a:lnSpc>
                <a:spcPct val="200000"/>
              </a:lnSpc>
              <a:buFont typeface="Wingdings" pitchFamily="2" charset="2"/>
              <a:buChar char="v"/>
            </a:pPr>
            <a:r>
              <a:rPr lang="en-GB" sz="2000" b="1" dirty="0" smtClean="0">
                <a:solidFill>
                  <a:srgbClr val="0000FF"/>
                </a:solidFill>
                <a:latin typeface="Times New Roman" pitchFamily="18" charset="0"/>
                <a:cs typeface="Times New Roman" pitchFamily="18" charset="0"/>
              </a:rPr>
              <a:t>Three quarter tea spoonful(4.5gm) of Piperazine citrate(Cosmos)-</a:t>
            </a:r>
            <a:r>
              <a:rPr lang="en-GB" sz="2000" dirty="0" smtClean="0">
                <a:latin typeface="Times New Roman" pitchFamily="18" charset="0"/>
                <a:cs typeface="Times New Roman" pitchFamily="18" charset="0"/>
              </a:rPr>
              <a:t>dissolved in  3 litres of water each bird given 430mls of medicated water</a:t>
            </a:r>
            <a:endParaRPr lang="en-GB" sz="20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ontent Placeholder 4"/>
          <p:cNvSpPr>
            <a:spLocks noGrp="1"/>
          </p:cNvSpPr>
          <p:nvPr>
            <p:ph idx="1"/>
          </p:nvPr>
        </p:nvSpPr>
        <p:spPr>
          <a:xfrm>
            <a:off x="304800" y="357166"/>
            <a:ext cx="8686800" cy="6500834"/>
          </a:xfrm>
        </p:spPr>
        <p:txBody>
          <a:bodyPr>
            <a:normAutofit/>
          </a:bodyPr>
          <a:lstStyle/>
          <a:p>
            <a:pPr>
              <a:buNone/>
            </a:pPr>
            <a:endParaRPr lang="en-GB" sz="2800" dirty="0" smtClean="0">
              <a:latin typeface="Times New Roman" pitchFamily="18" charset="0"/>
              <a:cs typeface="Times New Roman" pitchFamily="18" charset="0"/>
            </a:endParaRPr>
          </a:p>
          <a:p>
            <a:pPr>
              <a:buNone/>
            </a:pPr>
            <a:endParaRPr lang="en-GB" sz="2800" dirty="0" smtClean="0">
              <a:latin typeface="Times New Roman" pitchFamily="18" charset="0"/>
              <a:cs typeface="Times New Roman" pitchFamily="18" charset="0"/>
            </a:endParaRPr>
          </a:p>
          <a:p>
            <a:pPr>
              <a:buNone/>
            </a:pPr>
            <a:endParaRPr lang="en-GB" sz="2800" dirty="0" smtClean="0">
              <a:latin typeface="Times New Roman" pitchFamily="18" charset="0"/>
              <a:cs typeface="Times New Roman" pitchFamily="18" charset="0"/>
            </a:endParaRPr>
          </a:p>
          <a:p>
            <a:pPr>
              <a:buNone/>
            </a:pPr>
            <a:endParaRPr lang="en-GB" sz="2800" dirty="0" smtClean="0">
              <a:latin typeface="Times New Roman" pitchFamily="18" charset="0"/>
              <a:cs typeface="Times New Roman" pitchFamily="18" charset="0"/>
            </a:endParaRPr>
          </a:p>
          <a:p>
            <a:pPr>
              <a:buNone/>
            </a:pPr>
            <a:endParaRPr lang="en-GB" sz="2800" dirty="0" smtClean="0">
              <a:latin typeface="Times New Roman" pitchFamily="18" charset="0"/>
              <a:cs typeface="Times New Roman" pitchFamily="18" charset="0"/>
            </a:endParaRPr>
          </a:p>
          <a:p>
            <a:pPr>
              <a:buNone/>
            </a:pPr>
            <a:endParaRPr lang="en-GB" sz="2800" dirty="0" smtClean="0">
              <a:latin typeface="Times New Roman" pitchFamily="18" charset="0"/>
              <a:cs typeface="Times New Roman" pitchFamily="18" charset="0"/>
            </a:endParaRPr>
          </a:p>
          <a:p>
            <a:pPr>
              <a:buNone/>
            </a:pPr>
            <a:endParaRPr lang="en-GB" sz="2800" dirty="0" smtClean="0">
              <a:latin typeface="Times New Roman" pitchFamily="18" charset="0"/>
              <a:cs typeface="Times New Roman" pitchFamily="18" charset="0"/>
            </a:endParaRPr>
          </a:p>
          <a:p>
            <a:pPr>
              <a:buNone/>
            </a:pPr>
            <a:endParaRPr lang="en-GB" sz="2800" dirty="0" smtClean="0">
              <a:latin typeface="Times New Roman" pitchFamily="18" charset="0"/>
              <a:cs typeface="Times New Roman" pitchFamily="18" charset="0"/>
            </a:endParaRPr>
          </a:p>
          <a:p>
            <a:pPr>
              <a:buNone/>
            </a:pPr>
            <a:endParaRPr lang="en-GB" sz="2800" dirty="0" smtClean="0">
              <a:latin typeface="Times New Roman" pitchFamily="18" charset="0"/>
              <a:cs typeface="Times New Roman" pitchFamily="18" charset="0"/>
            </a:endParaRPr>
          </a:p>
          <a:p>
            <a:pPr>
              <a:buNone/>
            </a:pPr>
            <a:endParaRPr lang="en-GB" sz="2800" dirty="0" smtClean="0">
              <a:latin typeface="Times New Roman" pitchFamily="18" charset="0"/>
              <a:cs typeface="Times New Roman" pitchFamily="18" charset="0"/>
            </a:endParaRPr>
          </a:p>
          <a:p>
            <a:pPr>
              <a:buNone/>
            </a:pPr>
            <a:r>
              <a:rPr lang="en-GB" sz="2000" dirty="0" smtClean="0">
                <a:latin typeface="Times New Roman" pitchFamily="18" charset="0"/>
                <a:cs typeface="Times New Roman" pitchFamily="18" charset="0"/>
              </a:rPr>
              <a:t>Figure 1 : Levamisole HCL, Piperazine citrate and albendazole</a:t>
            </a:r>
          </a:p>
          <a:p>
            <a:pPr>
              <a:buNone/>
            </a:pPr>
            <a:endParaRPr lang="en-GB" sz="2800" dirty="0">
              <a:latin typeface="Times New Roman" pitchFamily="18" charset="0"/>
              <a:cs typeface="Times New Roman" pitchFamily="18" charset="0"/>
            </a:endParaRPr>
          </a:p>
        </p:txBody>
      </p:sp>
      <p:pic>
        <p:nvPicPr>
          <p:cNvPr id="22530" name="Picture 2" descr="D:\photos-project plus home\DSC03410.JPG"/>
          <p:cNvPicPr>
            <a:picLocks noChangeAspect="1" noChangeArrowheads="1"/>
          </p:cNvPicPr>
          <p:nvPr/>
        </p:nvPicPr>
        <p:blipFill>
          <a:blip r:embed="rId2" cstate="print"/>
          <a:srcRect/>
          <a:stretch>
            <a:fillRect/>
          </a:stretch>
        </p:blipFill>
        <p:spPr bwMode="auto">
          <a:xfrm>
            <a:off x="642910" y="357166"/>
            <a:ext cx="6912001" cy="51840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0"/>
            <a:ext cx="8686800" cy="6643710"/>
          </a:xfrm>
        </p:spPr>
        <p:txBody>
          <a:bodyPr/>
          <a:lstStyle/>
          <a:p>
            <a:pPr>
              <a:buNone/>
            </a:pPr>
            <a:r>
              <a:rPr lang="en-GB" sz="2800" b="1" dirty="0" smtClean="0">
                <a:solidFill>
                  <a:srgbClr val="FF0000"/>
                </a:solidFill>
                <a:latin typeface="Times New Roman" pitchFamily="18" charset="0"/>
                <a:cs typeface="Times New Roman" pitchFamily="18" charset="0"/>
              </a:rPr>
              <a:t>Cont...of materials and methods</a:t>
            </a:r>
          </a:p>
          <a:p>
            <a:endParaRPr lang="en-GB" b="1" dirty="0" smtClean="0">
              <a:latin typeface="Times New Roman" pitchFamily="18" charset="0"/>
              <a:cs typeface="Times New Roman" pitchFamily="18" charset="0"/>
            </a:endParaRPr>
          </a:p>
          <a:p>
            <a:pPr>
              <a:buNone/>
            </a:pPr>
            <a:endParaRPr lang="en-GB" dirty="0"/>
          </a:p>
        </p:txBody>
      </p:sp>
      <p:pic>
        <p:nvPicPr>
          <p:cNvPr id="1026" name="Picture 2" descr="C:\Users\Anne\Desktop\burn\dr wambui\recent photos\DSC03123.JPG"/>
          <p:cNvPicPr>
            <a:picLocks noChangeAspect="1" noChangeArrowheads="1"/>
          </p:cNvPicPr>
          <p:nvPr/>
        </p:nvPicPr>
        <p:blipFill>
          <a:blip r:embed="rId2" cstate="print"/>
          <a:srcRect/>
          <a:stretch>
            <a:fillRect/>
          </a:stretch>
        </p:blipFill>
        <p:spPr bwMode="auto">
          <a:xfrm>
            <a:off x="500034" y="571480"/>
            <a:ext cx="5520000" cy="4140000"/>
          </a:xfrm>
          <a:prstGeom prst="rect">
            <a:avLst/>
          </a:prstGeom>
          <a:noFill/>
        </p:spPr>
      </p:pic>
      <p:sp>
        <p:nvSpPr>
          <p:cNvPr id="5" name="Rectangle 4"/>
          <p:cNvSpPr/>
          <p:nvPr/>
        </p:nvSpPr>
        <p:spPr>
          <a:xfrm>
            <a:off x="285720" y="5072074"/>
            <a:ext cx="6215106" cy="707886"/>
          </a:xfrm>
          <a:prstGeom prst="rect">
            <a:avLst/>
          </a:prstGeom>
        </p:spPr>
        <p:txBody>
          <a:bodyPr wrap="square">
            <a:spAutoFit/>
          </a:bodyPr>
          <a:lstStyle/>
          <a:p>
            <a:r>
              <a:rPr lang="en-GB" sz="2000" dirty="0" smtClean="0">
                <a:latin typeface="Times New Roman" pitchFamily="18" charset="0"/>
                <a:cs typeface="Times New Roman" pitchFamily="18" charset="0"/>
              </a:rPr>
              <a:t>Figure 2: chickens caged differently, faecal pots, feeding and watering trough during the experiment</a:t>
            </a:r>
          </a:p>
        </p:txBody>
      </p:sp>
      <p:sp>
        <p:nvSpPr>
          <p:cNvPr id="6" name="TextBox 5"/>
          <p:cNvSpPr txBox="1"/>
          <p:nvPr/>
        </p:nvSpPr>
        <p:spPr>
          <a:xfrm>
            <a:off x="3643306" y="857232"/>
            <a:ext cx="2000264" cy="369332"/>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Faecal pots</a:t>
            </a:r>
            <a:endParaRPr lang="en-US" dirty="0">
              <a:solidFill>
                <a:srgbClr val="FF0000"/>
              </a:solidFill>
              <a:latin typeface="Times New Roman" pitchFamily="18" charset="0"/>
              <a:cs typeface="Times New Roman" pitchFamily="18" charset="0"/>
            </a:endParaRPr>
          </a:p>
        </p:txBody>
      </p:sp>
      <p:sp>
        <p:nvSpPr>
          <p:cNvPr id="8" name="TextBox 7"/>
          <p:cNvSpPr txBox="1"/>
          <p:nvPr/>
        </p:nvSpPr>
        <p:spPr>
          <a:xfrm>
            <a:off x="1857356" y="2500306"/>
            <a:ext cx="2286016" cy="400110"/>
          </a:xfrm>
          <a:prstGeom prst="rect">
            <a:avLst/>
          </a:prstGeom>
          <a:noFill/>
        </p:spPr>
        <p:txBody>
          <a:bodyPr wrap="square" rtlCol="0">
            <a:spAutoFit/>
          </a:bodyPr>
          <a:lstStyle/>
          <a:p>
            <a:r>
              <a:rPr lang="en-US" sz="2000" dirty="0" smtClean="0">
                <a:solidFill>
                  <a:srgbClr val="FF0000"/>
                </a:solidFill>
                <a:latin typeface="Times New Roman" pitchFamily="18" charset="0"/>
                <a:cs typeface="Times New Roman" pitchFamily="18" charset="0"/>
              </a:rPr>
              <a:t>Faecal tray</a:t>
            </a:r>
            <a:endParaRPr lang="en-US" sz="2000" dirty="0">
              <a:solidFill>
                <a:srgbClr val="FF0000"/>
              </a:solidFill>
              <a:latin typeface="Times New Roman" pitchFamily="18" charset="0"/>
              <a:cs typeface="Times New Roman" pitchFamily="18" charset="0"/>
            </a:endParaRPr>
          </a:p>
        </p:txBody>
      </p:sp>
      <p:sp>
        <p:nvSpPr>
          <p:cNvPr id="16" name="TextBox 15"/>
          <p:cNvSpPr txBox="1"/>
          <p:nvPr/>
        </p:nvSpPr>
        <p:spPr>
          <a:xfrm>
            <a:off x="3857620" y="3571876"/>
            <a:ext cx="1285884" cy="400110"/>
          </a:xfrm>
          <a:prstGeom prst="rect">
            <a:avLst/>
          </a:prstGeom>
          <a:noFill/>
        </p:spPr>
        <p:txBody>
          <a:bodyPr wrap="square" rtlCol="0">
            <a:spAutoFit/>
          </a:bodyPr>
          <a:lstStyle/>
          <a:p>
            <a:r>
              <a:rPr lang="en-US" sz="2000" dirty="0" smtClean="0">
                <a:solidFill>
                  <a:srgbClr val="FF0000"/>
                </a:solidFill>
                <a:latin typeface="Times New Roman" pitchFamily="18" charset="0"/>
                <a:cs typeface="Times New Roman" pitchFamily="18" charset="0"/>
              </a:rPr>
              <a:t>chicken</a:t>
            </a:r>
            <a:endParaRPr lang="en-US" sz="2000" dirty="0">
              <a:solidFill>
                <a:srgbClr val="FF0000"/>
              </a:solidFill>
              <a:latin typeface="Times New Roman" pitchFamily="18" charset="0"/>
              <a:cs typeface="Times New Roman" pitchFamily="18" charset="0"/>
            </a:endParaRPr>
          </a:p>
        </p:txBody>
      </p:sp>
      <p:cxnSp>
        <p:nvCxnSpPr>
          <p:cNvPr id="18" name="Straight Arrow Connector 17"/>
          <p:cNvCxnSpPr/>
          <p:nvPr/>
        </p:nvCxnSpPr>
        <p:spPr>
          <a:xfrm rot="16200000" flipV="1">
            <a:off x="3607587" y="3393281"/>
            <a:ext cx="714380" cy="71438"/>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5400000" flipH="1" flipV="1">
            <a:off x="2571736" y="3714752"/>
            <a:ext cx="500066" cy="214314"/>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16200000" flipV="1">
            <a:off x="2393141" y="3750471"/>
            <a:ext cx="285752" cy="357190"/>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2214546" y="4071942"/>
            <a:ext cx="2286016" cy="646331"/>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Feeding and watering trough</a:t>
            </a:r>
            <a:endParaRPr lang="en-US" dirty="0">
              <a:solidFill>
                <a:srgbClr val="FF0000"/>
              </a:solidFill>
              <a:latin typeface="Times New Roman" pitchFamily="18" charset="0"/>
              <a:cs typeface="Times New Roman" pitchFamily="18" charset="0"/>
            </a:endParaRPr>
          </a:p>
        </p:txBody>
      </p:sp>
      <p:cxnSp>
        <p:nvCxnSpPr>
          <p:cNvPr id="37" name="Straight Arrow Connector 36"/>
          <p:cNvCxnSpPr/>
          <p:nvPr/>
        </p:nvCxnSpPr>
        <p:spPr>
          <a:xfrm rot="16200000" flipH="1">
            <a:off x="4000496" y="1142984"/>
            <a:ext cx="214314" cy="214314"/>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p:nvPr/>
        </p:nvCxnSpPr>
        <p:spPr>
          <a:xfrm rot="10800000" flipV="1">
            <a:off x="3143240" y="1142984"/>
            <a:ext cx="857256" cy="285752"/>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cxnSp>
        <p:nvCxnSpPr>
          <p:cNvPr id="41" name="Straight Arrow Connector 40"/>
          <p:cNvCxnSpPr/>
          <p:nvPr/>
        </p:nvCxnSpPr>
        <p:spPr>
          <a:xfrm flipV="1">
            <a:off x="2643174" y="2357430"/>
            <a:ext cx="571504" cy="357190"/>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sp>
        <p:nvSpPr>
          <p:cNvPr id="42" name="TextBox 41"/>
          <p:cNvSpPr txBox="1"/>
          <p:nvPr/>
        </p:nvSpPr>
        <p:spPr>
          <a:xfrm>
            <a:off x="1571604" y="1000108"/>
            <a:ext cx="1071570" cy="369332"/>
          </a:xfrm>
          <a:prstGeom prst="rect">
            <a:avLst/>
          </a:prstGeom>
          <a:noFill/>
        </p:spPr>
        <p:txBody>
          <a:bodyPr wrap="square" rtlCol="0">
            <a:spAutoFit/>
          </a:bodyPr>
          <a:lstStyle/>
          <a:p>
            <a:r>
              <a:rPr lang="en-US" dirty="0" smtClean="0">
                <a:solidFill>
                  <a:srgbClr val="FF0000"/>
                </a:solidFill>
                <a:latin typeface="Times New Roman" pitchFamily="18" charset="0"/>
                <a:cs typeface="Times New Roman" pitchFamily="18" charset="0"/>
              </a:rPr>
              <a:t>chicken</a:t>
            </a:r>
            <a:endParaRPr lang="en-US" dirty="0">
              <a:solidFill>
                <a:srgbClr val="FF0000"/>
              </a:solidFill>
              <a:latin typeface="Times New Roman" pitchFamily="18" charset="0"/>
              <a:cs typeface="Times New Roman" pitchFamily="18" charset="0"/>
            </a:endParaRPr>
          </a:p>
        </p:txBody>
      </p:sp>
      <p:cxnSp>
        <p:nvCxnSpPr>
          <p:cNvPr id="44" name="Straight Arrow Connector 43"/>
          <p:cNvCxnSpPr/>
          <p:nvPr/>
        </p:nvCxnSpPr>
        <p:spPr>
          <a:xfrm rot="16200000" flipH="1">
            <a:off x="2024162" y="1404806"/>
            <a:ext cx="487924" cy="250032"/>
          </a:xfrm>
          <a:prstGeom prst="straightConnector1">
            <a:avLst/>
          </a:prstGeom>
          <a:ln>
            <a:solidFill>
              <a:srgbClr val="0000FF"/>
            </a:solidFill>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609</TotalTime>
  <Words>1115</Words>
  <Application>Microsoft Office PowerPoint</Application>
  <PresentationFormat>On-screen Show (4:3)</PresentationFormat>
  <Paragraphs>147</Paragraphs>
  <Slides>20</Slides>
  <Notes>1</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Trek</vt:lpstr>
      <vt:lpstr>   Efficacy of Piperazine citrate, Levamisole hydrochloride and Albendazole in the Treatment of Chickens naturally infected with Gastrointestinal Helminths   Presented at the 47TH ANNUAL SCIENTIFIC CONFERENCE ON “ONE HEALTH APPROACH IN VETERINARY TRAINING AND PRACTICE” ON 24TH  TO 26TH APRIL 2013 AT THE WHITESAND HOTEL, MOMBASA   By  HANNAH W CHEGE DEPARTMENT OF VETERINARY PATHOLOGY, MICROBIOLOGY AND PARASITOLOGY University of Nairobi  </vt:lpstr>
      <vt:lpstr>Introduction</vt:lpstr>
      <vt:lpstr>Slide 3</vt:lpstr>
      <vt:lpstr>Materials and methods</vt:lpstr>
      <vt:lpstr>Slide 5</vt:lpstr>
      <vt:lpstr>Slide 6</vt:lpstr>
      <vt:lpstr>Slide 7</vt:lpstr>
      <vt:lpstr>Slide 8</vt:lpstr>
      <vt:lpstr>Slide 9</vt:lpstr>
      <vt:lpstr>Slide 10</vt:lpstr>
      <vt:lpstr>Slide 11</vt:lpstr>
      <vt:lpstr>Slide 12</vt:lpstr>
      <vt:lpstr>Results and discussion</vt:lpstr>
      <vt:lpstr>Slide 14</vt:lpstr>
      <vt:lpstr>Slide 15</vt:lpstr>
      <vt:lpstr>Slide 16</vt:lpstr>
      <vt:lpstr>Slide 17</vt:lpstr>
      <vt:lpstr>Slide 18</vt:lpstr>
      <vt:lpstr>Slide 19</vt:lpstr>
      <vt:lpstr>Slide 20</vt:lpstr>
    </vt:vector>
  </TitlesOfParts>
  <Company>HP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Efficacy of Piperazine citrate, Levamisole hydrochloride and Albendazole in the Treatment of Chickens naturally infected with Gastrointestinal Helminths. H.W.hege1*, d c kemboi1, l c bebora1, n maingi1, p g mbuthia1, lw njagi1, p.n nyaga1 and j githinji 2  1 University of Nairobi P.O Box 29053-0065 Nairobi, Kenya 2Ministry of livestock, central veterinary laboratories, private bag, 00625, Nairobi, Kenya. Corresponding author. email, Wambuiche08@gmail.com</dc:title>
  <dc:creator>Anne</dc:creator>
  <cp:lastModifiedBy>LAB</cp:lastModifiedBy>
  <cp:revision>88</cp:revision>
  <dcterms:created xsi:type="dcterms:W3CDTF">2013-04-10T08:37:21Z</dcterms:created>
  <dcterms:modified xsi:type="dcterms:W3CDTF">2014-07-15T18:02:50Z</dcterms:modified>
</cp:coreProperties>
</file>