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7" r:id="rId3"/>
    <p:sldId id="286" r:id="rId4"/>
    <p:sldId id="258" r:id="rId5"/>
    <p:sldId id="259" r:id="rId6"/>
    <p:sldId id="278" r:id="rId7"/>
    <p:sldId id="275" r:id="rId8"/>
    <p:sldId id="261" r:id="rId9"/>
    <p:sldId id="283" r:id="rId10"/>
    <p:sldId id="263" r:id="rId11"/>
    <p:sldId id="284" r:id="rId12"/>
    <p:sldId id="281" r:id="rId13"/>
    <p:sldId id="279" r:id="rId14"/>
    <p:sldId id="282" r:id="rId15"/>
    <p:sldId id="267" r:id="rId16"/>
    <p:sldId id="266" r:id="rId17"/>
    <p:sldId id="270" r:id="rId18"/>
    <p:sldId id="287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4660"/>
  </p:normalViewPr>
  <p:slideViewPr>
    <p:cSldViewPr>
      <p:cViewPr varScale="1">
        <p:scale>
          <a:sx n="69" d="100"/>
          <a:sy n="69" d="100"/>
        </p:scale>
        <p:origin x="-56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A9270-079B-4EA9-A3E0-2377FA3A8D87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02EC4-DE7B-4A74-82B2-717D2B45BEB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02EC4-DE7B-4A74-82B2-717D2B45BEB2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95401D-C66E-45CB-A7A0-3910685C595E}" type="datetimeFigureOut">
              <a:rPr lang="en-US" smtClean="0"/>
              <a:pPr/>
              <a:t>7/15/2014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AC49E2-D245-42E5-8825-7BA36369C1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24918" cy="850112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poultry parasites and control</a:t>
            </a:r>
            <a:br>
              <a:rPr lang="en-GB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Presented at the </a:t>
            </a:r>
            <a:r>
              <a:rPr lang="en-US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“Enhancing chicken productivity through parasite management for effective Newcastle disease vaccination in Kenya – Mbeere Stakeholders workshop on 4</a:t>
            </a:r>
            <a:r>
              <a:rPr lang="en-US" sz="1600" b="1" i="1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December 2013”</a:t>
            </a:r>
            <a:r>
              <a:rPr 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b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HANNAH W CHEGE</a:t>
            </a:r>
            <a:b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DEPARTMENT OF VETERINARY PATHOLOGY, MICROBIOLOGY AND PARASITOLOGY</a:t>
            </a:r>
            <a:b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ZA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University of Nairobi</a:t>
            </a:r>
            <a:r>
              <a:rPr lang="en-GB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alt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en-GB" sz="1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UON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0"/>
            <a:ext cx="1857388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214338"/>
            <a:ext cx="8991600" cy="7715304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220000"/>
              </a:lnSpc>
              <a:buNone/>
            </a:pPr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Results and discussion</a:t>
            </a:r>
          </a:p>
          <a:p>
            <a:pPr>
              <a:lnSpc>
                <a:spcPct val="220000"/>
              </a:lnSpc>
              <a:buNone/>
            </a:pP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High prevalences of ecto- and endoparasites ( Maina, 2005; Sabuni , 2009; Mungube </a:t>
            </a:r>
            <a:r>
              <a:rPr lang="en-US" sz="8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 al </a:t>
            </a: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2008). No difference in occurrence of parasites in wet and dry season (contrary to Mungube </a:t>
            </a:r>
            <a:r>
              <a:rPr lang="en-US" sz="8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2008). </a:t>
            </a:r>
            <a:endParaRPr lang="en-GB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20000"/>
              </a:lnSpc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All chicken of all the age groups in the 2 seasons had endoparasites, while ecto-parasites were found in all chicken in wet season and 95.8% of the chicken in dry season</a:t>
            </a:r>
            <a:endParaRPr lang="en-GB" sz="8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20000"/>
              </a:lnSpc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both the dry and wet seasons all birds (100%) had endoparasites. Ectoparasites were found in all the birds during the wet season and in 95.83% of the birds in the dry season</a:t>
            </a:r>
          </a:p>
          <a:p>
            <a:pPr>
              <a:lnSpc>
                <a:spcPct val="220000"/>
              </a:lnSpc>
              <a:buNone/>
            </a:pP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8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&gt;&gt;Birds roam around in the village hence in continuous contact with the parasites or the intermediate hosts of the parasites. </a:t>
            </a:r>
          </a:p>
          <a:p>
            <a:pPr>
              <a:lnSpc>
                <a:spcPct val="220000"/>
              </a:lnSpc>
              <a:buNone/>
            </a:pPr>
            <a:endParaRPr lang="en-US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20000"/>
              </a:lnSpc>
              <a:buNone/>
            </a:pPr>
            <a:r>
              <a:rPr lang="en-US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endParaRPr lang="en-GB" sz="6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20000"/>
              </a:lnSpc>
              <a:buNone/>
            </a:pPr>
            <a:endParaRPr lang="en-GB" sz="4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20000"/>
              </a:lnSpc>
              <a:buNone/>
            </a:pPr>
            <a:endParaRPr lang="en-GB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None/>
            </a:pPr>
            <a:r>
              <a:rPr lang="en-GB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en-GB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Cont….results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Lack of control measures against the parasites is also likely to have contributed to the high load of parasites (Mungube </a:t>
            </a:r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2008).</a:t>
            </a:r>
            <a:endParaRPr lang="en-GB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Endoparasites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GB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2" y="2500306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Wet season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Dry season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Nematodes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95.8%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87.5%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Cestodes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83.3%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Coccidia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20.8%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Haemoparasites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79.2%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62.5%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4500570"/>
            <a:ext cx="7286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&gt;&gt;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Nematodes were the most prevalent endoparasites. Nematodes included caecal worms,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Tetrameres americana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Gongylonema ingluvicola </a:t>
            </a:r>
          </a:p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&gt;&gt;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Cestodes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mainly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Raillietina echinobothrida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R.tetragona</a:t>
            </a:r>
          </a:p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Haemoparasites were Plasmodium gallinaceum, Leucocytozoon schoutedeni, Eperythrozoon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species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Aegyptinella pullorum.</a:t>
            </a:r>
            <a:endParaRPr lang="en-GB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Autofit/>
          </a:bodyPr>
          <a:lstStyle/>
          <a:p>
            <a:pPr algn="ctr"/>
            <a:r>
              <a:rPr lang="en-GB" sz="2400" b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Examples of endoparasites</a:t>
            </a:r>
            <a:endParaRPr lang="en-GB" sz="2400" b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9" descr="C:\Users\Anne\Desktop\New folder\DSC0256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75" y="1214422"/>
            <a:ext cx="2746956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5720" y="571480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Fig 5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: Male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Heterakis isolonche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with two equal spicules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C:\Users\Anne\Desktop\New folder\DSC02677.JPG"/>
          <p:cNvPicPr/>
          <p:nvPr/>
        </p:nvPicPr>
        <p:blipFill>
          <a:blip r:embed="rId3" cstate="print"/>
          <a:srcRect t="9090" r="18182"/>
          <a:stretch>
            <a:fillRect/>
          </a:stretch>
        </p:blipFill>
        <p:spPr bwMode="auto">
          <a:xfrm>
            <a:off x="4643438" y="1285860"/>
            <a:ext cx="3286148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714876" y="642918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Fig 6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: Male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Subulura brumpti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with two equal spicules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 descr="C:\Users\Anne\Desktop\photos second season\DSC006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357694"/>
            <a:ext cx="3071834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85720" y="3786190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Fig 7: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Gongylonema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ingluvicola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-showing bosses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4876" y="392906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035819" y="1607331"/>
            <a:ext cx="1143008" cy="71438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6200000" flipH="1">
            <a:off x="5429256" y="1428736"/>
            <a:ext cx="785818" cy="214314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C:\Users\Anne\Desktop\project findings\Photo02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315315"/>
            <a:ext cx="3876628" cy="25426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" name="Rectangle 88"/>
          <p:cNvSpPr>
            <a:spLocks noChangeArrowheads="1"/>
          </p:cNvSpPr>
          <p:nvPr/>
        </p:nvSpPr>
        <p:spPr bwMode="auto">
          <a:xfrm>
            <a:off x="4786314" y="3929066"/>
            <a:ext cx="357193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Fig 8: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Tapeworm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infestation in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chickens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5322099" y="4679165"/>
            <a:ext cx="1143008" cy="71438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821505" y="4679165"/>
            <a:ext cx="1143008" cy="71438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458200" cy="6429396"/>
          </a:xfrm>
        </p:spPr>
        <p:txBody>
          <a:bodyPr>
            <a:normAutofit/>
          </a:bodyPr>
          <a:lstStyle/>
          <a:p>
            <a:pPr algn="ctr"/>
            <a:r>
              <a:rPr lang="en-US" sz="2400" b="1" cap="none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continuation of results</a:t>
            </a:r>
            <a:br>
              <a:rPr lang="en-US" sz="2400" b="1" cap="none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cap="none" dirty="0" smtClean="0">
                <a:latin typeface="Times New Roman" pitchFamily="18" charset="0"/>
                <a:cs typeface="Times New Roman" pitchFamily="18" charset="0"/>
              </a:rPr>
              <a:t>Ectoparasites isolated were lice, fleas, ticks and mites</a:t>
            </a:r>
            <a:r>
              <a:rPr lang="en-US" sz="2000" b="1" cap="none" dirty="0" smtClean="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en-US" sz="2000" cap="none" dirty="0" smtClean="0">
                <a:latin typeface="Times New Roman" pitchFamily="18" charset="0"/>
                <a:cs typeface="Times New Roman" pitchFamily="18" charset="0"/>
              </a:rPr>
              <a:t>They were found in all the age groups</a:t>
            </a:r>
            <a:br>
              <a:rPr lang="en-US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cap="none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cap="none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en-GB" sz="2000" b="1" cap="none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1643050"/>
          <a:ext cx="6643734" cy="2206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2214578"/>
                <a:gridCol w="2214578"/>
              </a:tblGrid>
              <a:tr h="722950">
                <a:tc>
                  <a:txBody>
                    <a:bodyPr/>
                    <a:lstStyle/>
                    <a:p>
                      <a:r>
                        <a:rPr lang="en-US" dirty="0" smtClean="0"/>
                        <a:t>Ectoparasite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Wet season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Dry season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79.17%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70.83%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54.17%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41.67%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fleas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29.17%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348" y="4500570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&gt;&gt;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Lice were the most prevalent ecto-parasite in both seasons (Sabuni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2010 )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Most prevalent louse in both season was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Menacanthus stramineus</a:t>
            </a:r>
          </a:p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Most farmers used Cabaryl (Sevin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which is not effective against the lice (Permin and Hansen, 1998).</a:t>
            </a:r>
          </a:p>
          <a:p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C:\Users\Anne\Desktop\RUFORUM\mbeere photos\DSC014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89"/>
          <a:stretch>
            <a:fillRect/>
          </a:stretch>
        </p:blipFill>
        <p:spPr bwMode="auto">
          <a:xfrm>
            <a:off x="214282" y="1500174"/>
            <a:ext cx="2747314" cy="234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0"/>
          <p:cNvSpPr>
            <a:spLocks noChangeArrowheads="1"/>
          </p:cNvSpPr>
          <p:nvPr/>
        </p:nvSpPr>
        <p:spPr bwMode="auto">
          <a:xfrm>
            <a:off x="214282" y="785794"/>
            <a:ext cx="30718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Fig 9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: Flea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infestation in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chickens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Anne\Desktop\photos plus migwi\DSC002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928926" y="1500174"/>
            <a:ext cx="2696086" cy="234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14678" y="78579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Menacanthus</a:t>
            </a: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stramineus </a:t>
            </a:r>
            <a:endParaRPr lang="en-GB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Anne\Desktop\photos plus migwi\DSC002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500174"/>
            <a:ext cx="2848695" cy="2340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929322" y="114298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Gonoides gigas</a:t>
            </a:r>
            <a:endParaRPr lang="en-GB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35716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Fig 10: </a:t>
            </a:r>
            <a:r>
              <a:rPr lang="en-US" b="1" dirty="0" smtClean="0">
                <a:solidFill>
                  <a:srgbClr val="0000FF"/>
                </a:solidFill>
              </a:rPr>
              <a:t>lice</a:t>
            </a:r>
            <a:endParaRPr lang="en-GB" b="1" dirty="0">
              <a:solidFill>
                <a:srgbClr val="0000FF"/>
              </a:solidFill>
            </a:endParaRPr>
          </a:p>
        </p:txBody>
      </p:sp>
      <p:pic>
        <p:nvPicPr>
          <p:cNvPr id="12" name="Picture 11" descr="C:\Users\Anne\Desktop\burn\dr wambui\recent photos\DSC0290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429108"/>
            <a:ext cx="307183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57158" y="3857628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 11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Tick: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Argas persicus</a:t>
            </a:r>
            <a:endParaRPr lang="en-GB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4643438" y="642918"/>
            <a:ext cx="857256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572132" y="642918"/>
            <a:ext cx="928694" cy="500066"/>
          </a:xfrm>
          <a:prstGeom prst="straightConnector1">
            <a:avLst/>
          </a:prstGeom>
          <a:ln>
            <a:solidFill>
              <a:srgbClr val="FF0000">
                <a:alpha val="98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Anne\Contacts\pics project haemoparasites\DSC018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4357694"/>
            <a:ext cx="2649801" cy="23400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4572000" y="400050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Fig 12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: Knemidocoptes mutans</a:t>
            </a:r>
            <a:endParaRPr lang="en-GB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1107257" y="4750603"/>
            <a:ext cx="1357322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0034" y="214290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Examples of ectoparasites</a:t>
            </a:r>
            <a:endParaRPr lang="en-GB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607191" y="1678769"/>
            <a:ext cx="1643074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715404" cy="4096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851"/>
                <a:gridCol w="2178851"/>
                <a:gridCol w="2178851"/>
                <a:gridCol w="2178851"/>
              </a:tblGrid>
              <a:tr h="500066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Helminth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Piperazine citrate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Levamisole HCL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Albendazole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Heterakis</a:t>
                      </a:r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species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59.16%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sz="20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sz="20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Heterakis</a:t>
                      </a:r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isolonche</a:t>
                      </a:r>
                      <a:endParaRPr lang="en-GB" sz="20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58.44%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sz="20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sz="20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Subulura</a:t>
                      </a:r>
                      <a:r>
                        <a:rPr lang="en-GB" sz="20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brumpti</a:t>
                      </a:r>
                      <a:endParaRPr lang="en-GB" sz="20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55.71%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sz="20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sz="20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etrameres</a:t>
                      </a:r>
                      <a:r>
                        <a:rPr lang="en-GB" sz="20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americana</a:t>
                      </a:r>
                      <a:endParaRPr lang="en-GB" sz="20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11.18%</a:t>
                      </a:r>
                      <a:endParaRPr lang="en-GB" sz="2000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69.84%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sz="20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Railletina tetragona</a:t>
                      </a:r>
                      <a:endParaRPr lang="en-GB" sz="20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13.44%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25.59%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sz="20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Railletina echnobothrida</a:t>
                      </a:r>
                      <a:endParaRPr lang="en-GB" sz="20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49.46%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17.62%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en-GB" sz="20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71472" y="0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Percentage efficacies for the different anthelmintics.</a:t>
            </a:r>
          </a:p>
          <a:p>
            <a:pPr>
              <a:lnSpc>
                <a:spcPct val="150000"/>
              </a:lnSpc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5534561"/>
            <a:ext cx="7643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&gt;&gt; Albendazole was 100% effective against most of the helminths caecal worms 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Heterakis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species,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Subulura brumpti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Tetrameres americana,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Tapeworms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(Raillietina tetragona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Raillietina echinobothrida</a:t>
            </a:r>
            <a:r>
              <a:rPr lang="en-US" i="1" dirty="0" smtClean="0"/>
              <a:t>) 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Piperazine citrate was not effective against cestodes (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Raillietina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species), caecal worms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Heterakis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species,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Subulura brumpti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Tetrameres americana.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Levamisole HCL 25mg/kg was 100% effective against the caecal worms .</a:t>
            </a:r>
          </a:p>
          <a:p>
            <a:pPr>
              <a:lnSpc>
                <a:spcPct val="200000"/>
              </a:lnSpc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          &gt;&gt;had little efficacy of 25.59% and 17.62% against cestodes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Raillietina echinobothrida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R. tetragona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respectively and 62.84% efficacy against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Tetrameres americana. </a:t>
            </a:r>
          </a:p>
          <a:p>
            <a:pPr>
              <a:lnSpc>
                <a:spcPct val="200000"/>
              </a:lnSpc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GB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None/>
            </a:pPr>
            <a:endParaRPr lang="en-GB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None/>
            </a:pPr>
            <a:endParaRPr lang="en-GB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None/>
            </a:pP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0"/>
            <a:ext cx="8686800" cy="642939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GB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&gt;&gt;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wet and dry seasons no difference in  parasite prevalence therefore farmers should control the parasites in both seasons. </a:t>
            </a:r>
            <a:endParaRPr lang="en-GB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&gt;&gt; 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use of albendazole  at 20mg/kg BW is, therefore, recommended to ensure total control of worms. </a:t>
            </a:r>
          </a:p>
          <a:p>
            <a:pPr>
              <a:lnSpc>
                <a:spcPct val="160000"/>
              </a:lnSpc>
              <a:buNone/>
            </a:pP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&gt;&gt;Levamisole HCL is recommended for birds diagnosed with caecal worms only</a:t>
            </a:r>
          </a:p>
          <a:p>
            <a:pPr>
              <a:lnSpc>
                <a:spcPct val="160000"/>
              </a:lnSpc>
              <a:buNone/>
            </a:pP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&gt;&gt;Piperazine is recommended for birds with Ascarids only.</a:t>
            </a:r>
          </a:p>
          <a:p>
            <a:pPr>
              <a:lnSpc>
                <a:spcPct val="150000"/>
              </a:lnSpc>
              <a:buNone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GB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 lvl="0" algn="ctr">
              <a:lnSpc>
                <a:spcPct val="160000"/>
              </a:lnSpc>
              <a:buNone/>
            </a:pPr>
            <a:r>
              <a:rPr lang="en-GB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Acknowledgement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RUFORUM for their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sponsorship and funding of the project,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University of Nairobi for providing the work space  and facilities,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Richard Otieno, Rose Nyawira and Rebecca Githinji for their technical assistance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The farmers of Mbeere for their cooperation</a:t>
            </a: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RUFORUM\mbeere photos\DSC014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7056000" cy="529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428604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THANKS</a:t>
            </a:r>
            <a:endParaRPr lang="en-GB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8926" y="214290"/>
            <a:ext cx="3214710" cy="285752"/>
          </a:xfrm>
        </p:spPr>
        <p:txBody>
          <a:bodyPr>
            <a:noAutofit/>
          </a:bodyPr>
          <a:lstStyle/>
          <a:p>
            <a:r>
              <a:rPr lang="en-US" sz="2400" b="1" cap="none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GB" sz="2400" b="1" cap="none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635795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Poultry production is a growing and an economically important industry in Kenya.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Endo and ecto- parasites are common among indigenous chickens since they are kept outdoors where they scavenge and forage and in the process pick up the infective stages of the parasites.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Effects of parasites include:  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*competition for nutrients</a:t>
            </a:r>
          </a:p>
          <a:p>
            <a:pPr>
              <a:lnSpc>
                <a:spcPct val="150000"/>
              </a:lnSpc>
              <a:buNone/>
            </a:pP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		         *sucking blood causing anaemia	</a:t>
            </a:r>
          </a:p>
          <a:p>
            <a:pPr>
              <a:lnSpc>
                <a:spcPct val="150000"/>
              </a:lnSpc>
              <a:buNone/>
            </a:pP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			         *diarrhoea and/or obstruction of 					                     intestines. 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leads to lowered productivity (reduction in weight gain, decreased egg production) and/or  mortality.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None/>
            </a:pP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C:\Users\Anne\Desktop\dr wambui\recent photos\DSC0299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9489" r="16463"/>
          <a:stretch>
            <a:fillRect/>
          </a:stretch>
        </p:blipFill>
        <p:spPr bwMode="auto">
          <a:xfrm>
            <a:off x="669045" y="2071678"/>
            <a:ext cx="3610233" cy="264320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Rectangle 79"/>
          <p:cNvSpPr>
            <a:spLocks noChangeArrowheads="1"/>
          </p:cNvSpPr>
          <p:nvPr/>
        </p:nvSpPr>
        <p:spPr bwMode="auto">
          <a:xfrm>
            <a:off x="500034" y="1428736"/>
            <a:ext cx="434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Fig 1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: Village chicken of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various ages</a:t>
            </a:r>
          </a:p>
        </p:txBody>
      </p:sp>
      <p:pic>
        <p:nvPicPr>
          <p:cNvPr id="12" name="Picture 2" descr="C:\Users\Anne\Desktop\RUFORUM\mbeere photos\DSC01396.JPG"/>
          <p:cNvPicPr>
            <a:picLocks noChangeAspect="1" noChangeArrowheads="1"/>
          </p:cNvPicPr>
          <p:nvPr/>
        </p:nvPicPr>
        <p:blipFill>
          <a:blip r:embed="rId3" cstate="print"/>
          <a:srcRect r="32010"/>
          <a:stretch>
            <a:fillRect/>
          </a:stretch>
        </p:blipFill>
        <p:spPr bwMode="auto">
          <a:xfrm>
            <a:off x="4572000" y="2071678"/>
            <a:ext cx="3140075" cy="2484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Rectangle 77"/>
          <p:cNvSpPr>
            <a:spLocks noChangeArrowheads="1"/>
          </p:cNvSpPr>
          <p:nvPr/>
        </p:nvSpPr>
        <p:spPr bwMode="auto">
          <a:xfrm>
            <a:off x="5000628" y="1214422"/>
            <a:ext cx="342902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Fig 2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: Village chickens scavenging in the field</a:t>
            </a:r>
          </a:p>
          <a:p>
            <a:endParaRPr lang="en-GB" sz="1600" b="1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0034" y="4857760"/>
            <a:ext cx="8001056" cy="111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Previous study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&gt;&gt;  Heavy parasite burdens have been recorded in indigenous chicken in Eastern Province of Kenya (Sabuni, 2009).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4348" y="428604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Cont….introduction</a:t>
            </a:r>
            <a:endParaRPr lang="en-GB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728665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GB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Introduction cont.......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20mg/kg body weight of albendazole shown to clear larval and adult stages of </a:t>
            </a:r>
            <a:r>
              <a:rPr lang="en-GB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Ascaridia galli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Heterakis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gallinarum,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Capillaria obsignata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Raillietina cesticillus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(Tucker </a:t>
            </a:r>
            <a:r>
              <a:rPr lang="en-GB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2007). </a:t>
            </a:r>
          </a:p>
          <a:p>
            <a:pPr marL="342900" lvl="1" indent="-342900"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Levamisole  (48mg/kg bwt) been reported &gt;&gt;100% efficacious against </a:t>
            </a:r>
            <a:r>
              <a:rPr lang="en-GB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Heterakis gallinarum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(Cruthers</a:t>
            </a:r>
            <a:r>
              <a:rPr lang="en-GB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1975</a:t>
            </a:r>
            <a:r>
              <a:rPr lang="en-GB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42900" lvl="1" indent="-342900"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present study was carried out to determine</a:t>
            </a:r>
          </a:p>
          <a:p>
            <a:pPr marL="342900" lvl="1" indent="-342900"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a)The occurrence, types and intensity of  ecto-and endo-parasites in chicken during different seasons in Mbeere District.</a:t>
            </a:r>
            <a:endParaRPr lang="en-GB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b)the effectiveness of various anthelmintics that can be used in village chickens for effective control of endoparasites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endParaRPr lang="en-GB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57166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800" b="1" cap="none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Materials and methods</a:t>
            </a:r>
            <a:endParaRPr lang="en-GB" sz="2800" b="1" cap="none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57166"/>
            <a:ext cx="8991600" cy="6715172"/>
          </a:xfrm>
        </p:spPr>
        <p:txBody>
          <a:bodyPr>
            <a:noAutofit/>
          </a:bodyPr>
          <a:lstStyle/>
          <a:p>
            <a:pPr>
              <a:buNone/>
            </a:pPr>
            <a:endParaRPr lang="en-GB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Study area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&gt;&gt;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Study conducted in Mbeere district, Kenya&gt;&gt; has a high poultry population.</a:t>
            </a:r>
            <a:endParaRPr lang="en-US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&gt;&gt;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seasonality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&gt;&gt;&gt;total of 48 chicken (chicks, growers and adults) randomly selected and purchased from farms (24 in wet season and 24 in dry season).</a:t>
            </a:r>
          </a:p>
          <a:p>
            <a:pPr>
              <a:lnSpc>
                <a:spcPct val="200000"/>
              </a:lnSpc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Post-mortem examination of birds was done (Charlton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2006).</a:t>
            </a:r>
          </a:p>
          <a:p>
            <a:pPr>
              <a:lnSpc>
                <a:spcPct val="200000"/>
              </a:lnSpc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Ectoparasites were examined and identified following  (described by Sabuni , 2009).</a:t>
            </a:r>
          </a:p>
          <a:p>
            <a:pPr>
              <a:lnSpc>
                <a:spcPct val="200000"/>
              </a:lnSpc>
              <a:buNone/>
            </a:pPr>
            <a:r>
              <a:rPr lang="en-GB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effectiveness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&gt;&gt;Thirty  seven adult village chickens were purchased were transported to Kabete campus, UON 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the study to evaluate the effectiveness of selected anthelmintics.</a:t>
            </a:r>
          </a:p>
          <a:p>
            <a:pPr>
              <a:lnSpc>
                <a:spcPct val="200000"/>
              </a:lnSpc>
              <a:buNone/>
            </a:pPr>
            <a:endParaRPr lang="en-GB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5865835"/>
          </a:xfrm>
        </p:spPr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Chicken  were caged differently,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screened for parasite eggs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and allowed to acclimatize for 3 days.</a:t>
            </a:r>
            <a:endParaRPr lang="en-GB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Chicken were divided into 4 treatment  groups as shown below.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endParaRPr lang="en-GB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28596" y="2357430"/>
          <a:ext cx="7715304" cy="3571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2571768"/>
                <a:gridCol w="2571768"/>
              </a:tblGrid>
              <a:tr h="410927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r>
                        <a:rPr lang="en-GB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of chicken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Anthelmintic used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Number</a:t>
                      </a:r>
                      <a:r>
                        <a:rPr lang="en-GB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of chicken</a:t>
                      </a:r>
                      <a:endParaRPr lang="en-GB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438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Ascarex (Piperazine citrate)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</a:tr>
              <a:tr h="63219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Levamisole HCL</a:t>
                      </a:r>
                      <a:endParaRPr lang="en-GB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</a:tr>
              <a:tr h="63219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Albendazole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</a:tr>
              <a:tr h="63219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Control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8580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Albendazole 20mg/kg bwt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-Highest bird weight used weighed 2.5kgs(0.5mls of Albendazole administered orally once).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7.5 litres of Levamisole HCL 25mg/kg bwt– 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put in 3liters of drinking water and each  bird given 430mls of medicated water. 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Three quarter tea spoonful(4.5gm) of Piperazine citrate at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 mg/kg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dissolved in  3 litres of water each bird given 430mls of medicated water.</a:t>
            </a:r>
          </a:p>
        </p:txBody>
      </p:sp>
      <p:pic>
        <p:nvPicPr>
          <p:cNvPr id="4" name="Picture 2" descr="D:\photos-project plus home\DSC03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929066"/>
            <a:ext cx="3857652" cy="27736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43504" y="4000504"/>
            <a:ext cx="4000496" cy="1177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lnSpc>
                <a:spcPct val="20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Fig 3: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Levamisole HCL, Piperazine citrate and albendazole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643710"/>
          </a:xfrm>
        </p:spPr>
        <p:txBody>
          <a:bodyPr/>
          <a:lstStyle/>
          <a:p>
            <a:pPr>
              <a:buNone/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dirty="0"/>
          </a:p>
        </p:txBody>
      </p:sp>
      <p:pic>
        <p:nvPicPr>
          <p:cNvPr id="1026" name="Picture 2" descr="C:\Users\Anne\Desktop\burn\dr wambui\recent photos\DSC0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5520000" cy="4140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5720" y="5072074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Fig 4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: chicken caged differently, faecal pots, feeding and watering trough during the experiment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43306" y="85723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Faecal pots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7356" y="2500306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Faecal tray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7620" y="3571876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chicken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3607587" y="3393281"/>
            <a:ext cx="714380" cy="7143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2571736" y="3714752"/>
            <a:ext cx="500066" cy="21431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2393141" y="3750471"/>
            <a:ext cx="285752" cy="35719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14546" y="4071942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Feeding and watering trough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16200000" flipH="1">
            <a:off x="4000496" y="1142984"/>
            <a:ext cx="214314" cy="21431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 flipV="1">
            <a:off x="3143240" y="1142984"/>
            <a:ext cx="857256" cy="28575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2643174" y="2357430"/>
            <a:ext cx="571504" cy="35719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571604" y="100010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chicken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16200000" flipH="1">
            <a:off x="2024162" y="1404806"/>
            <a:ext cx="487924" cy="25003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6572272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GB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Efficacies of the anthelmintics were evaluated by </a:t>
            </a:r>
          </a:p>
          <a:p>
            <a:pPr>
              <a:lnSpc>
                <a:spcPct val="210000"/>
              </a:lnSpc>
              <a:buNone/>
            </a:pPr>
            <a:r>
              <a:rPr lang="en-GB" sz="4500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GB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Complete  reduction in number of eggs in treated birds</a:t>
            </a:r>
            <a:endParaRPr lang="en-US" sz="4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10000"/>
              </a:lnSpc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b)Percentage effectiveness against each parasite species (or stage) was determined using the formula by </a:t>
            </a:r>
            <a:r>
              <a:rPr lang="en-GB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Yazwinski </a:t>
            </a:r>
            <a:r>
              <a:rPr lang="en-GB" sz="45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GB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(2003).</a:t>
            </a:r>
          </a:p>
          <a:p>
            <a:pPr>
              <a:lnSpc>
                <a:spcPct val="210000"/>
              </a:lnSpc>
              <a:buNone/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 effectiveness= </a:t>
            </a:r>
          </a:p>
          <a:p>
            <a:pPr>
              <a:lnSpc>
                <a:spcPct val="210000"/>
              </a:lnSpc>
              <a:buNone/>
            </a:pPr>
            <a:r>
              <a:rPr lang="en-US" sz="45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mean no. of worms in controls- mean no. of worms in treated animal  </a:t>
            </a:r>
            <a:r>
              <a:rPr lang="en-US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sz="45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100</a:t>
            </a:r>
            <a:endParaRPr lang="en-US" sz="4500" b="1" u="sng" baseline="-2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10000"/>
              </a:lnSpc>
              <a:buNone/>
            </a:pPr>
            <a:r>
              <a:rPr lang="en-US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mean no. of worms in controls</a:t>
            </a:r>
            <a:endParaRPr lang="en-GB" sz="45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10000"/>
              </a:lnSpc>
              <a:buNone/>
            </a:pPr>
            <a:r>
              <a:rPr lang="en-US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Key: %=percentage, no. =number</a:t>
            </a:r>
          </a:p>
          <a:p>
            <a:pPr>
              <a:lnSpc>
                <a:spcPct val="210000"/>
              </a:lnSpc>
              <a:buNone/>
            </a:pPr>
            <a:r>
              <a:rPr lang="en-GB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Percentage efficacies for the different anthelmintics were considered effective above 90 %.</a:t>
            </a:r>
            <a:endParaRPr lang="en-US" sz="4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10000"/>
              </a:lnSpc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Post -mortem examination for parasites was done 7 days post- treatment.</a:t>
            </a:r>
          </a:p>
          <a:p>
            <a:pPr>
              <a:lnSpc>
                <a:spcPct val="210000"/>
              </a:lnSpc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932</TotalTime>
  <Words>1094</Words>
  <Application>Microsoft Office PowerPoint</Application>
  <PresentationFormat>On-screen Show (4:3)</PresentationFormat>
  <Paragraphs>175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Trek</vt:lpstr>
      <vt:lpstr>   poultry parasites and control   Presented at the “Enhancing chicken productivity through parasite management for effective Newcastle disease vaccination in Kenya – Mbeere Stakeholders workshop on 4th December 2013”   By  HANNAH W CHEGE DEPARTMENT OF VETERINARY PATHOLOGY, MICROBIOLOGY AND PARASITOLOGY University of Nairobi </vt:lpstr>
      <vt:lpstr>Introduction</vt:lpstr>
      <vt:lpstr>Slide 3</vt:lpstr>
      <vt:lpstr>Slide 4</vt:lpstr>
      <vt:lpstr>Materials and methods</vt:lpstr>
      <vt:lpstr>Slide 6</vt:lpstr>
      <vt:lpstr>Slide 7</vt:lpstr>
      <vt:lpstr>Slide 8</vt:lpstr>
      <vt:lpstr>Slide 9</vt:lpstr>
      <vt:lpstr>Slide 10</vt:lpstr>
      <vt:lpstr>Slide 11</vt:lpstr>
      <vt:lpstr> Examples of endoparasites</vt:lpstr>
      <vt:lpstr>continuation of results Ectoparasites isolated were lice, fleas, ticks and mites . They were found in all the age groups  </vt:lpstr>
      <vt:lpstr>Slide 14</vt:lpstr>
      <vt:lpstr>Slide 15</vt:lpstr>
      <vt:lpstr>Slide 16</vt:lpstr>
      <vt:lpstr>Slide 17</vt:lpstr>
      <vt:lpstr>Slide 18</vt:lpstr>
      <vt:lpstr>Slide 19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Efficacy of Piperazine citrate, Levamisole hydrochloride and Albendazole in the Treatment of Chickens naturally infected with Gastrointestinal Helminths. H.W.hege1*, d c kemboi1, l c bebora1, n maingi1, p g mbuthia1, lw njagi1, p.n nyaga1 and j githinji 2  1 University of Nairobi P.O Box 29053-0065 Nairobi, Kenya 2Ministry of livestock, central veterinary laboratories, private bag, 00625, Nairobi, Kenya. Corresponding author. email, Wambuiche08@gmail.com</dc:title>
  <dc:creator>Anne</dc:creator>
  <cp:lastModifiedBy>LAB</cp:lastModifiedBy>
  <cp:revision>165</cp:revision>
  <dcterms:created xsi:type="dcterms:W3CDTF">2013-04-10T08:37:21Z</dcterms:created>
  <dcterms:modified xsi:type="dcterms:W3CDTF">2014-07-15T18:03:55Z</dcterms:modified>
</cp:coreProperties>
</file>