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74" r:id="rId9"/>
    <p:sldId id="263" r:id="rId10"/>
    <p:sldId id="267" r:id="rId11"/>
    <p:sldId id="266" r:id="rId12"/>
    <p:sldId id="276" r:id="rId13"/>
    <p:sldId id="268" r:id="rId14"/>
    <p:sldId id="269" r:id="rId15"/>
    <p:sldId id="270" r:id="rId16"/>
    <p:sldId id="271" r:id="rId17"/>
    <p:sldId id="272"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r%20Kemboi\Desktop\Juma\Summary.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Dr%20Kemboi\Desktop\Juma\Summary.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pPr>
            <a:r>
              <a:rPr lang="en-US" sz="1200">
                <a:latin typeface="Times New Roman" pitchFamily="18" charset="0"/>
                <a:cs typeface="Times New Roman" pitchFamily="18" charset="0"/>
              </a:rPr>
              <a:t>Geometric mean titers for control group</a:t>
            </a:r>
          </a:p>
        </c:rich>
      </c:tx>
      <c:overlay val="1"/>
    </c:title>
    <c:plotArea>
      <c:layout/>
      <c:lineChart>
        <c:grouping val="standard"/>
        <c:ser>
          <c:idx val="0"/>
          <c:order val="0"/>
          <c:tx>
            <c:strRef>
              <c:f>Sheet1!$A$9</c:f>
              <c:strCache>
                <c:ptCount val="1"/>
                <c:pt idx="0">
                  <c:v> Group 1</c:v>
                </c:pt>
              </c:strCache>
            </c:strRef>
          </c:tx>
          <c:marker>
            <c:symbol val="none"/>
          </c:marker>
          <c:cat>
            <c:strRef>
              <c:f>Sheet1!$B$8:$H$8</c:f>
              <c:strCache>
                <c:ptCount val="7"/>
                <c:pt idx="0">
                  <c:v>Pre-vaccination</c:v>
                </c:pt>
                <c:pt idx="1">
                  <c:v>Week 1</c:v>
                </c:pt>
                <c:pt idx="2">
                  <c:v>Week 2</c:v>
                </c:pt>
                <c:pt idx="3">
                  <c:v>Week 3</c:v>
                </c:pt>
                <c:pt idx="4">
                  <c:v>Week 4</c:v>
                </c:pt>
                <c:pt idx="5">
                  <c:v>Week 5</c:v>
                </c:pt>
                <c:pt idx="6">
                  <c:v>Week 6</c:v>
                </c:pt>
              </c:strCache>
            </c:strRef>
          </c:cat>
          <c:val>
            <c:numRef>
              <c:f>Sheet1!$B$9:$H$9</c:f>
              <c:numCache>
                <c:formatCode>General</c:formatCode>
                <c:ptCount val="7"/>
                <c:pt idx="0">
                  <c:v>91</c:v>
                </c:pt>
                <c:pt idx="1">
                  <c:v>91</c:v>
                </c:pt>
                <c:pt idx="2">
                  <c:v>54</c:v>
                </c:pt>
                <c:pt idx="3">
                  <c:v>64</c:v>
                </c:pt>
                <c:pt idx="4">
                  <c:v>54</c:v>
                </c:pt>
                <c:pt idx="5">
                  <c:v>54</c:v>
                </c:pt>
                <c:pt idx="6">
                  <c:v>45</c:v>
                </c:pt>
              </c:numCache>
            </c:numRef>
          </c:val>
        </c:ser>
        <c:ser>
          <c:idx val="1"/>
          <c:order val="1"/>
          <c:tx>
            <c:strRef>
              <c:f>Sheet1!$A$10</c:f>
              <c:strCache>
                <c:ptCount val="1"/>
                <c:pt idx="0">
                  <c:v> Group 2</c:v>
                </c:pt>
              </c:strCache>
            </c:strRef>
          </c:tx>
          <c:marker>
            <c:symbol val="none"/>
          </c:marker>
          <c:cat>
            <c:strRef>
              <c:f>Sheet1!$B$8:$H$8</c:f>
              <c:strCache>
                <c:ptCount val="7"/>
                <c:pt idx="0">
                  <c:v>Pre-vaccination</c:v>
                </c:pt>
                <c:pt idx="1">
                  <c:v>Week 1</c:v>
                </c:pt>
                <c:pt idx="2">
                  <c:v>Week 2</c:v>
                </c:pt>
                <c:pt idx="3">
                  <c:v>Week 3</c:v>
                </c:pt>
                <c:pt idx="4">
                  <c:v>Week 4</c:v>
                </c:pt>
                <c:pt idx="5">
                  <c:v>Week 5</c:v>
                </c:pt>
                <c:pt idx="6">
                  <c:v>Week 6</c:v>
                </c:pt>
              </c:strCache>
            </c:strRef>
          </c:cat>
          <c:val>
            <c:numRef>
              <c:f>Sheet1!$B$10:$H$10</c:f>
              <c:numCache>
                <c:formatCode>General</c:formatCode>
                <c:ptCount val="7"/>
                <c:pt idx="0">
                  <c:v>128</c:v>
                </c:pt>
                <c:pt idx="1">
                  <c:v>111</c:v>
                </c:pt>
                <c:pt idx="2">
                  <c:v>76</c:v>
                </c:pt>
                <c:pt idx="3">
                  <c:v>74</c:v>
                </c:pt>
                <c:pt idx="4">
                  <c:v>84</c:v>
                </c:pt>
                <c:pt idx="5">
                  <c:v>74</c:v>
                </c:pt>
                <c:pt idx="6">
                  <c:v>49</c:v>
                </c:pt>
              </c:numCache>
            </c:numRef>
          </c:val>
        </c:ser>
        <c:ser>
          <c:idx val="2"/>
          <c:order val="2"/>
          <c:tx>
            <c:strRef>
              <c:f>Sheet1!$A$11</c:f>
              <c:strCache>
                <c:ptCount val="1"/>
                <c:pt idx="0">
                  <c:v>Group 3</c:v>
                </c:pt>
              </c:strCache>
            </c:strRef>
          </c:tx>
          <c:marker>
            <c:symbol val="none"/>
          </c:marker>
          <c:cat>
            <c:strRef>
              <c:f>Sheet1!$B$8:$H$8</c:f>
              <c:strCache>
                <c:ptCount val="7"/>
                <c:pt idx="0">
                  <c:v>Pre-vaccination</c:v>
                </c:pt>
                <c:pt idx="1">
                  <c:v>Week 1</c:v>
                </c:pt>
                <c:pt idx="2">
                  <c:v>Week 2</c:v>
                </c:pt>
                <c:pt idx="3">
                  <c:v>Week 3</c:v>
                </c:pt>
                <c:pt idx="4">
                  <c:v>Week 4</c:v>
                </c:pt>
                <c:pt idx="5">
                  <c:v>Week 5</c:v>
                </c:pt>
                <c:pt idx="6">
                  <c:v>Week 6</c:v>
                </c:pt>
              </c:strCache>
            </c:strRef>
          </c:cat>
          <c:val>
            <c:numRef>
              <c:f>Sheet1!$B$11:$H$11</c:f>
              <c:numCache>
                <c:formatCode>General</c:formatCode>
                <c:ptCount val="7"/>
                <c:pt idx="0">
                  <c:v>81</c:v>
                </c:pt>
                <c:pt idx="1">
                  <c:v>64</c:v>
                </c:pt>
                <c:pt idx="2">
                  <c:v>40</c:v>
                </c:pt>
                <c:pt idx="3">
                  <c:v>40</c:v>
                </c:pt>
                <c:pt idx="4">
                  <c:v>40</c:v>
                </c:pt>
                <c:pt idx="5">
                  <c:v>40</c:v>
                </c:pt>
                <c:pt idx="6">
                  <c:v>32</c:v>
                </c:pt>
              </c:numCache>
            </c:numRef>
          </c:val>
        </c:ser>
        <c:ser>
          <c:idx val="3"/>
          <c:order val="3"/>
          <c:tx>
            <c:strRef>
              <c:f>Sheet1!$A$12</c:f>
              <c:strCache>
                <c:ptCount val="1"/>
                <c:pt idx="0">
                  <c:v>Group 4</c:v>
                </c:pt>
              </c:strCache>
            </c:strRef>
          </c:tx>
          <c:marker>
            <c:symbol val="none"/>
          </c:marker>
          <c:cat>
            <c:strRef>
              <c:f>Sheet1!$B$8:$H$8</c:f>
              <c:strCache>
                <c:ptCount val="7"/>
                <c:pt idx="0">
                  <c:v>Pre-vaccination</c:v>
                </c:pt>
                <c:pt idx="1">
                  <c:v>Week 1</c:v>
                </c:pt>
                <c:pt idx="2">
                  <c:v>Week 2</c:v>
                </c:pt>
                <c:pt idx="3">
                  <c:v>Week 3</c:v>
                </c:pt>
                <c:pt idx="4">
                  <c:v>Week 4</c:v>
                </c:pt>
                <c:pt idx="5">
                  <c:v>Week 5</c:v>
                </c:pt>
                <c:pt idx="6">
                  <c:v>Week 6</c:v>
                </c:pt>
              </c:strCache>
            </c:strRef>
          </c:cat>
          <c:val>
            <c:numRef>
              <c:f>Sheet1!$B$12:$H$12</c:f>
              <c:numCache>
                <c:formatCode>General</c:formatCode>
                <c:ptCount val="7"/>
                <c:pt idx="0">
                  <c:v>114</c:v>
                </c:pt>
                <c:pt idx="1">
                  <c:v>114</c:v>
                </c:pt>
                <c:pt idx="2">
                  <c:v>64</c:v>
                </c:pt>
                <c:pt idx="3">
                  <c:v>72</c:v>
                </c:pt>
                <c:pt idx="4">
                  <c:v>64</c:v>
                </c:pt>
                <c:pt idx="5">
                  <c:v>45</c:v>
                </c:pt>
                <c:pt idx="6">
                  <c:v>45</c:v>
                </c:pt>
              </c:numCache>
            </c:numRef>
          </c:val>
        </c:ser>
        <c:ser>
          <c:idx val="4"/>
          <c:order val="4"/>
          <c:tx>
            <c:strRef>
              <c:f>Sheet1!$A$13</c:f>
              <c:strCache>
                <c:ptCount val="1"/>
                <c:pt idx="0">
                  <c:v> Group 8</c:v>
                </c:pt>
              </c:strCache>
            </c:strRef>
          </c:tx>
          <c:marker>
            <c:symbol val="none"/>
          </c:marker>
          <c:cat>
            <c:strRef>
              <c:f>Sheet1!$B$8:$H$8</c:f>
              <c:strCache>
                <c:ptCount val="7"/>
                <c:pt idx="0">
                  <c:v>Pre-vaccination</c:v>
                </c:pt>
                <c:pt idx="1">
                  <c:v>Week 1</c:v>
                </c:pt>
                <c:pt idx="2">
                  <c:v>Week 2</c:v>
                </c:pt>
                <c:pt idx="3">
                  <c:v>Week 3</c:v>
                </c:pt>
                <c:pt idx="4">
                  <c:v>Week 4</c:v>
                </c:pt>
                <c:pt idx="5">
                  <c:v>Week 5</c:v>
                </c:pt>
                <c:pt idx="6">
                  <c:v>Week 6</c:v>
                </c:pt>
              </c:strCache>
            </c:strRef>
          </c:cat>
          <c:val>
            <c:numRef>
              <c:f>Sheet1!$B$13:$H$13</c:f>
              <c:numCache>
                <c:formatCode>General</c:formatCode>
                <c:ptCount val="7"/>
                <c:pt idx="0">
                  <c:v>74</c:v>
                </c:pt>
                <c:pt idx="1">
                  <c:v>74</c:v>
                </c:pt>
                <c:pt idx="2">
                  <c:v>64</c:v>
                </c:pt>
                <c:pt idx="3">
                  <c:v>64</c:v>
                </c:pt>
                <c:pt idx="4">
                  <c:v>42</c:v>
                </c:pt>
                <c:pt idx="5">
                  <c:v>42</c:v>
                </c:pt>
                <c:pt idx="6">
                  <c:v>32</c:v>
                </c:pt>
              </c:numCache>
            </c:numRef>
          </c:val>
        </c:ser>
        <c:marker val="1"/>
        <c:axId val="55983488"/>
        <c:axId val="59516416"/>
      </c:lineChart>
      <c:catAx>
        <c:axId val="55983488"/>
        <c:scaling>
          <c:orientation val="minMax"/>
        </c:scaling>
        <c:axPos val="b"/>
        <c:title>
          <c:tx>
            <c:rich>
              <a:bodyPr/>
              <a:lstStyle/>
              <a:p>
                <a:pPr>
                  <a:defRPr lang="en-US"/>
                </a:pPr>
                <a:r>
                  <a:rPr lang="en-US" sz="1200">
                    <a:latin typeface="Times New Roman" pitchFamily="18" charset="0"/>
                    <a:cs typeface="Times New Roman" pitchFamily="18" charset="0"/>
                  </a:rPr>
                  <a:t>Time in weeks </a:t>
                </a:r>
              </a:p>
            </c:rich>
          </c:tx>
          <c:layout>
            <c:manualLayout>
              <c:xMode val="edge"/>
              <c:yMode val="edge"/>
              <c:x val="0.37738868167796519"/>
              <c:y val="0.85279034690799393"/>
            </c:manualLayout>
          </c:layout>
        </c:title>
        <c:tickLblPos val="nextTo"/>
        <c:txPr>
          <a:bodyPr/>
          <a:lstStyle/>
          <a:p>
            <a:pPr>
              <a:defRPr lang="en-US"/>
            </a:pPr>
            <a:endParaRPr lang="en-US"/>
          </a:p>
        </c:txPr>
        <c:crossAx val="59516416"/>
        <c:crosses val="autoZero"/>
        <c:auto val="1"/>
        <c:lblAlgn val="ctr"/>
        <c:lblOffset val="100"/>
      </c:catAx>
      <c:valAx>
        <c:axId val="59516416"/>
        <c:scaling>
          <c:orientation val="minMax"/>
        </c:scaling>
        <c:axPos val="l"/>
        <c:title>
          <c:tx>
            <c:rich>
              <a:bodyPr rot="-5400000" vert="horz"/>
              <a:lstStyle/>
              <a:p>
                <a:pPr>
                  <a:defRPr lang="en-US"/>
                </a:pPr>
                <a:r>
                  <a:rPr lang="en-US" sz="1200">
                    <a:latin typeface="Times New Roman" pitchFamily="18" charset="0"/>
                    <a:cs typeface="Times New Roman" pitchFamily="18" charset="0"/>
                  </a:rPr>
                  <a:t>Geometric</a:t>
                </a:r>
                <a:r>
                  <a:rPr lang="en-US" sz="1200" baseline="0">
                    <a:latin typeface="Times New Roman" pitchFamily="18" charset="0"/>
                    <a:cs typeface="Times New Roman" pitchFamily="18" charset="0"/>
                  </a:rPr>
                  <a:t> mean titer</a:t>
                </a:r>
                <a:endParaRPr lang="en-US" sz="1200">
                  <a:latin typeface="Times New Roman" pitchFamily="18" charset="0"/>
                  <a:cs typeface="Times New Roman" pitchFamily="18" charset="0"/>
                </a:endParaRPr>
              </a:p>
            </c:rich>
          </c:tx>
        </c:title>
        <c:numFmt formatCode="General" sourceLinked="1"/>
        <c:tickLblPos val="nextTo"/>
        <c:txPr>
          <a:bodyPr/>
          <a:lstStyle/>
          <a:p>
            <a:pPr>
              <a:defRPr lang="en-US"/>
            </a:pPr>
            <a:endParaRPr lang="en-US"/>
          </a:p>
        </c:txPr>
        <c:crossAx val="55983488"/>
        <c:crosses val="autoZero"/>
        <c:crossBetween val="between"/>
      </c:valAx>
    </c:plotArea>
    <c:legend>
      <c:legendPos val="r"/>
      <c:txPr>
        <a:bodyPr/>
        <a:lstStyle/>
        <a:p>
          <a:pPr>
            <a:defRPr lang="en-US"/>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pPr>
            <a:r>
              <a:rPr lang="en-US" sz="1200">
                <a:latin typeface="Times New Roman" pitchFamily="18" charset="0"/>
                <a:cs typeface="Times New Roman" pitchFamily="18" charset="0"/>
              </a:rPr>
              <a:t>Geometric mean titers for vaccinated</a:t>
            </a:r>
            <a:r>
              <a:rPr lang="en-US" sz="1200" baseline="0">
                <a:latin typeface="Times New Roman" pitchFamily="18" charset="0"/>
                <a:cs typeface="Times New Roman" pitchFamily="18" charset="0"/>
              </a:rPr>
              <a:t> groups</a:t>
            </a:r>
            <a:endParaRPr lang="en-US" sz="1200">
              <a:latin typeface="Times New Roman" pitchFamily="18" charset="0"/>
              <a:cs typeface="Times New Roman" pitchFamily="18" charset="0"/>
            </a:endParaRPr>
          </a:p>
        </c:rich>
      </c:tx>
      <c:overlay val="1"/>
    </c:title>
    <c:plotArea>
      <c:layout/>
      <c:lineChart>
        <c:grouping val="standard"/>
        <c:ser>
          <c:idx val="0"/>
          <c:order val="0"/>
          <c:tx>
            <c:strRef>
              <c:f>Sheet1!$A$2</c:f>
              <c:strCache>
                <c:ptCount val="1"/>
                <c:pt idx="0">
                  <c:v>Group 5</c:v>
                </c:pt>
              </c:strCache>
            </c:strRef>
          </c:tx>
          <c:marker>
            <c:symbol val="none"/>
          </c:marker>
          <c:cat>
            <c:strRef>
              <c:f>Sheet1!$B$1:$H$1</c:f>
              <c:strCache>
                <c:ptCount val="7"/>
                <c:pt idx="0">
                  <c:v>Pre-vaccination</c:v>
                </c:pt>
                <c:pt idx="1">
                  <c:v>Week 1</c:v>
                </c:pt>
                <c:pt idx="2">
                  <c:v>Week 2</c:v>
                </c:pt>
                <c:pt idx="3">
                  <c:v>Week 3</c:v>
                </c:pt>
                <c:pt idx="4">
                  <c:v>Week 4</c:v>
                </c:pt>
                <c:pt idx="5">
                  <c:v>Week 5</c:v>
                </c:pt>
                <c:pt idx="6">
                  <c:v>Week 6</c:v>
                </c:pt>
              </c:strCache>
            </c:strRef>
          </c:cat>
          <c:val>
            <c:numRef>
              <c:f>Sheet1!$B$2:$H$2</c:f>
              <c:numCache>
                <c:formatCode>General</c:formatCode>
                <c:ptCount val="7"/>
                <c:pt idx="0">
                  <c:v>32</c:v>
                </c:pt>
                <c:pt idx="1">
                  <c:v>256</c:v>
                </c:pt>
                <c:pt idx="2">
                  <c:v>512</c:v>
                </c:pt>
                <c:pt idx="3">
                  <c:v>776</c:v>
                </c:pt>
                <c:pt idx="4">
                  <c:v>891</c:v>
                </c:pt>
                <c:pt idx="5">
                  <c:v>891</c:v>
                </c:pt>
                <c:pt idx="6">
                  <c:v>1024</c:v>
                </c:pt>
              </c:numCache>
            </c:numRef>
          </c:val>
        </c:ser>
        <c:ser>
          <c:idx val="1"/>
          <c:order val="1"/>
          <c:tx>
            <c:strRef>
              <c:f>Sheet1!$A$3</c:f>
              <c:strCache>
                <c:ptCount val="1"/>
                <c:pt idx="0">
                  <c:v>Group 6</c:v>
                </c:pt>
              </c:strCache>
            </c:strRef>
          </c:tx>
          <c:marker>
            <c:symbol val="none"/>
          </c:marker>
          <c:cat>
            <c:strRef>
              <c:f>Sheet1!$B$1:$H$1</c:f>
              <c:strCache>
                <c:ptCount val="7"/>
                <c:pt idx="0">
                  <c:v>Pre-vaccination</c:v>
                </c:pt>
                <c:pt idx="1">
                  <c:v>Week 1</c:v>
                </c:pt>
                <c:pt idx="2">
                  <c:v>Week 2</c:v>
                </c:pt>
                <c:pt idx="3">
                  <c:v>Week 3</c:v>
                </c:pt>
                <c:pt idx="4">
                  <c:v>Week 4</c:v>
                </c:pt>
                <c:pt idx="5">
                  <c:v>Week 5</c:v>
                </c:pt>
                <c:pt idx="6">
                  <c:v>Week 6</c:v>
                </c:pt>
              </c:strCache>
            </c:strRef>
          </c:cat>
          <c:val>
            <c:numRef>
              <c:f>Sheet1!$B$3:$H$3</c:f>
              <c:numCache>
                <c:formatCode>General</c:formatCode>
                <c:ptCount val="7"/>
                <c:pt idx="0">
                  <c:v>64</c:v>
                </c:pt>
                <c:pt idx="1">
                  <c:v>294</c:v>
                </c:pt>
                <c:pt idx="2">
                  <c:v>512</c:v>
                </c:pt>
                <c:pt idx="3">
                  <c:v>676</c:v>
                </c:pt>
                <c:pt idx="4">
                  <c:v>891</c:v>
                </c:pt>
                <c:pt idx="5">
                  <c:v>891</c:v>
                </c:pt>
                <c:pt idx="6">
                  <c:v>1024</c:v>
                </c:pt>
              </c:numCache>
            </c:numRef>
          </c:val>
        </c:ser>
        <c:ser>
          <c:idx val="2"/>
          <c:order val="2"/>
          <c:tx>
            <c:strRef>
              <c:f>Sheet1!$A$4</c:f>
              <c:strCache>
                <c:ptCount val="1"/>
                <c:pt idx="0">
                  <c:v>Group 7</c:v>
                </c:pt>
              </c:strCache>
            </c:strRef>
          </c:tx>
          <c:marker>
            <c:symbol val="none"/>
          </c:marker>
          <c:cat>
            <c:strRef>
              <c:f>Sheet1!$B$1:$H$1</c:f>
              <c:strCache>
                <c:ptCount val="7"/>
                <c:pt idx="0">
                  <c:v>Pre-vaccination</c:v>
                </c:pt>
                <c:pt idx="1">
                  <c:v>Week 1</c:v>
                </c:pt>
                <c:pt idx="2">
                  <c:v>Week 2</c:v>
                </c:pt>
                <c:pt idx="3">
                  <c:v>Week 3</c:v>
                </c:pt>
                <c:pt idx="4">
                  <c:v>Week 4</c:v>
                </c:pt>
                <c:pt idx="5">
                  <c:v>Week 5</c:v>
                </c:pt>
                <c:pt idx="6">
                  <c:v>Week 6</c:v>
                </c:pt>
              </c:strCache>
            </c:strRef>
          </c:cat>
          <c:val>
            <c:numRef>
              <c:f>Sheet1!$B$4:$H$4</c:f>
              <c:numCache>
                <c:formatCode>General</c:formatCode>
                <c:ptCount val="7"/>
                <c:pt idx="0">
                  <c:v>57</c:v>
                </c:pt>
                <c:pt idx="1">
                  <c:v>228</c:v>
                </c:pt>
                <c:pt idx="2">
                  <c:v>512</c:v>
                </c:pt>
                <c:pt idx="3">
                  <c:v>912</c:v>
                </c:pt>
                <c:pt idx="4">
                  <c:v>912</c:v>
                </c:pt>
                <c:pt idx="5">
                  <c:v>1024</c:v>
                </c:pt>
                <c:pt idx="6">
                  <c:v>1149</c:v>
                </c:pt>
              </c:numCache>
            </c:numRef>
          </c:val>
        </c:ser>
        <c:marker val="1"/>
        <c:axId val="69226496"/>
        <c:axId val="69228800"/>
      </c:lineChart>
      <c:catAx>
        <c:axId val="69226496"/>
        <c:scaling>
          <c:orientation val="minMax"/>
        </c:scaling>
        <c:axPos val="b"/>
        <c:title>
          <c:tx>
            <c:rich>
              <a:bodyPr/>
              <a:lstStyle/>
              <a:p>
                <a:pPr>
                  <a:defRPr lang="en-US"/>
                </a:pPr>
                <a:r>
                  <a:rPr lang="en-US" sz="1200">
                    <a:latin typeface="Times New Roman" pitchFamily="18" charset="0"/>
                    <a:cs typeface="Times New Roman" pitchFamily="18" charset="0"/>
                  </a:rPr>
                  <a:t>Time</a:t>
                </a:r>
                <a:r>
                  <a:rPr lang="en-US" sz="1200" baseline="0">
                    <a:latin typeface="Times New Roman" pitchFamily="18" charset="0"/>
                    <a:cs typeface="Times New Roman" pitchFamily="18" charset="0"/>
                  </a:rPr>
                  <a:t> in weeks</a:t>
                </a:r>
                <a:endParaRPr lang="en-US" sz="1200">
                  <a:latin typeface="Times New Roman" pitchFamily="18" charset="0"/>
                  <a:cs typeface="Times New Roman" pitchFamily="18" charset="0"/>
                </a:endParaRPr>
              </a:p>
            </c:rich>
          </c:tx>
        </c:title>
        <c:tickLblPos val="nextTo"/>
        <c:txPr>
          <a:bodyPr/>
          <a:lstStyle/>
          <a:p>
            <a:pPr>
              <a:defRPr lang="en-US"/>
            </a:pPr>
            <a:endParaRPr lang="en-US"/>
          </a:p>
        </c:txPr>
        <c:crossAx val="69228800"/>
        <c:crosses val="autoZero"/>
        <c:auto val="1"/>
        <c:lblAlgn val="ctr"/>
        <c:lblOffset val="100"/>
      </c:catAx>
      <c:valAx>
        <c:axId val="69228800"/>
        <c:scaling>
          <c:orientation val="minMax"/>
        </c:scaling>
        <c:axPos val="l"/>
        <c:title>
          <c:tx>
            <c:rich>
              <a:bodyPr rot="-5400000" vert="horz"/>
              <a:lstStyle/>
              <a:p>
                <a:pPr>
                  <a:defRPr lang="en-US" sz="1200">
                    <a:latin typeface="Times New Roman" pitchFamily="18" charset="0"/>
                    <a:cs typeface="Times New Roman" pitchFamily="18" charset="0"/>
                  </a:defRPr>
                </a:pPr>
                <a:r>
                  <a:rPr lang="en-US" sz="1200">
                    <a:latin typeface="Times New Roman" pitchFamily="18" charset="0"/>
                    <a:cs typeface="Times New Roman" pitchFamily="18" charset="0"/>
                  </a:rPr>
                  <a:t>Geometric mean titer</a:t>
                </a:r>
              </a:p>
            </c:rich>
          </c:tx>
        </c:title>
        <c:numFmt formatCode="General" sourceLinked="1"/>
        <c:tickLblPos val="nextTo"/>
        <c:txPr>
          <a:bodyPr/>
          <a:lstStyle/>
          <a:p>
            <a:pPr>
              <a:defRPr lang="en-US"/>
            </a:pPr>
            <a:endParaRPr lang="en-US"/>
          </a:p>
        </c:txPr>
        <c:crossAx val="69226496"/>
        <c:crosses val="autoZero"/>
        <c:crossBetween val="between"/>
      </c:valAx>
      <c:spPr>
        <a:scene3d>
          <a:camera prst="orthographicFront"/>
          <a:lightRig rig="threePt" dir="t"/>
        </a:scene3d>
        <a:sp3d>
          <a:bevelT w="0"/>
        </a:sp3d>
      </c:spPr>
    </c:plotArea>
    <c:legend>
      <c:legendPos val="r"/>
      <c:txPr>
        <a:bodyPr/>
        <a:lstStyle/>
        <a:p>
          <a:pPr>
            <a:defRPr lang="en-US"/>
          </a:pPr>
          <a:endParaRPr lang="en-US"/>
        </a:p>
      </c:txPr>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D1D3102F-4707-4561-99CA-6C64340F786B}" type="datetimeFigureOut">
              <a:rPr lang="en-US"/>
              <a:pPr>
                <a:defRPr/>
              </a:pPr>
              <a:t>7/15/2014</a:t>
            </a:fld>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76DD7750-1507-4BA4-8A41-40497AD220F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F2BDDE93-8244-40AF-BE3D-2E63F10D907E}" type="datetimeFigureOut">
              <a:rPr lang="en-US"/>
              <a:pPr>
                <a:defRPr/>
              </a:pPr>
              <a:t>7/15/2014</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33668AE0-D716-43A7-B3EA-00C12E948D2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7D054049-9D0C-43BA-8440-453F6DEE314F}" type="datetimeFigureOut">
              <a:rPr lang="en-US"/>
              <a:pPr>
                <a:defRPr/>
              </a:pPr>
              <a:t>7/15/2014</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50831D0-A6EA-464F-86AA-60164087B1E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D249625C-0B70-4F3B-9E68-F1E49302BF11}" type="datetimeFigureOut">
              <a:rPr lang="en-US"/>
              <a:pPr>
                <a:defRPr/>
              </a:pPr>
              <a:t>7/15/2014</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D2541A3-F116-4AB5-A718-0FCA1F39BDD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BC0A25D6-018B-42AB-92EF-DE841081960D}" type="datetimeFigureOut">
              <a:rPr lang="en-US"/>
              <a:pPr>
                <a:defRPr/>
              </a:pPr>
              <a:t>7/15/2014</a:t>
            </a:fld>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3202CAAB-A940-4842-A607-C6366322DDD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1538DF1B-E0A7-4950-809F-2E3D224AF229}" type="datetimeFigureOut">
              <a:rPr lang="en-US"/>
              <a:pPr>
                <a:defRPr/>
              </a:pPr>
              <a:t>7/15/2014</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EC9E24E9-2FD6-4971-9E70-28AA198C249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D8BD7675-F769-4793-A48C-3F90BCCF9287}" type="datetimeFigureOut">
              <a:rPr lang="en-US"/>
              <a:pPr>
                <a:defRPr/>
              </a:pPr>
              <a:t>7/15/2014</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72E4FB16-50DB-4398-9A64-9B7D2DF59D0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51D3F0A6-0529-45BE-A994-132099775F58}" type="datetimeFigureOut">
              <a:rPr lang="en-US"/>
              <a:pPr>
                <a:defRPr/>
              </a:pPr>
              <a:t>7/15/2014</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4C6AE8B7-6BEF-4CF5-84E7-F891AC99C1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AD751B36-86A9-471F-BFDE-F0FA8A2151C5}" type="datetimeFigureOut">
              <a:rPr lang="en-US"/>
              <a:pPr>
                <a:defRPr/>
              </a:pPr>
              <a:t>7/15/2014</a:t>
            </a:fld>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7E5A4738-8E82-46C3-A285-74847859AC4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B83B7C37-FFBD-461A-A6F8-63329E6EB2C6}" type="datetimeFigureOut">
              <a:rPr lang="en-US"/>
              <a:pPr>
                <a:defRPr/>
              </a:pPr>
              <a:t>7/15/2014</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629E57F7-4EBD-40D2-826B-1867F24560C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07D2500D-5DA9-40A9-B3BE-4AE195BEBA4C}" type="datetimeFigureOut">
              <a:rPr lang="en-US"/>
              <a:pPr>
                <a:defRPr/>
              </a:pPr>
              <a:t>7/15/2014</a:t>
            </a:fld>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E890030F-35E8-4C6B-9266-522E64F9CC2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3F048EA1-595E-4F83-B713-D4D3C4CFD81E}" type="datetimeFigureOut">
              <a:rPr lang="en-US"/>
              <a:pPr>
                <a:defRPr/>
              </a:pPr>
              <a:t>7/15/2014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2DA77B12-0565-4705-A689-3581E5415EB7}"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00" r:id="rId1"/>
    <p:sldLayoutId id="2147483695" r:id="rId2"/>
    <p:sldLayoutId id="2147483701" r:id="rId3"/>
    <p:sldLayoutId id="2147483696" r:id="rId4"/>
    <p:sldLayoutId id="2147483702" r:id="rId5"/>
    <p:sldLayoutId id="2147483697" r:id="rId6"/>
    <p:sldLayoutId id="2147483703" r:id="rId7"/>
    <p:sldLayoutId id="2147483704" r:id="rId8"/>
    <p:sldLayoutId id="2147483705" r:id="rId9"/>
    <p:sldLayoutId id="2147483698" r:id="rId10"/>
    <p:sldLayoutId id="2147483699"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6725" y="1195388"/>
            <a:ext cx="7407275" cy="1471612"/>
          </a:xfrm>
        </p:spPr>
        <p:txBody>
          <a:bodyPr>
            <a:noAutofit/>
          </a:bodyPr>
          <a:lstStyle/>
          <a:p>
            <a:pPr eaLnBrk="1" fontAlgn="auto" hangingPunct="1">
              <a:lnSpc>
                <a:spcPct val="200000"/>
              </a:lnSpc>
              <a:spcAft>
                <a:spcPts val="0"/>
              </a:spcAft>
              <a:defRPr/>
            </a:pPr>
            <a:r>
              <a:rPr lang="en-GB" sz="1800" b="1" dirty="0" smtClean="0">
                <a:solidFill>
                  <a:schemeClr val="tx2">
                    <a:satMod val="130000"/>
                  </a:schemeClr>
                </a:solidFill>
                <a:latin typeface="Times New Roman" pitchFamily="18" charset="0"/>
                <a:cs typeface="Times New Roman" pitchFamily="18" charset="0"/>
              </a:rPr>
              <a:t>STUDY ON EFFECT OF PARASITE CONTROL ON IMMUNE RESPONSE TO  NEWCASTLE DISEASE VACCINATION  BY VILLAGE CHICKEN, MBEERE DISTRICT</a:t>
            </a:r>
            <a:r>
              <a:rPr lang="en-US" sz="2400" dirty="0" smtClean="0">
                <a:solidFill>
                  <a:schemeClr val="tx2">
                    <a:satMod val="130000"/>
                  </a:schemeClr>
                </a:solidFill>
                <a:latin typeface="Times New Roman" pitchFamily="18" charset="0"/>
                <a:cs typeface="Times New Roman" pitchFamily="18" charset="0"/>
              </a:rPr>
              <a:t/>
            </a:r>
            <a:br>
              <a:rPr lang="en-US" sz="2400" dirty="0" smtClean="0">
                <a:solidFill>
                  <a:schemeClr val="tx2">
                    <a:satMod val="130000"/>
                  </a:schemeClr>
                </a:solidFill>
                <a:latin typeface="Times New Roman" pitchFamily="18" charset="0"/>
                <a:cs typeface="Times New Roman" pitchFamily="18" charset="0"/>
              </a:rPr>
            </a:br>
            <a:endParaRPr lang="en-US" sz="2400" dirty="0">
              <a:solidFill>
                <a:schemeClr val="tx2">
                  <a:satMod val="130000"/>
                </a:schemeClr>
              </a:solidFill>
              <a:latin typeface="Times New Roman" pitchFamily="18" charset="0"/>
              <a:cs typeface="Times New Roman" pitchFamily="18" charset="0"/>
            </a:endParaRPr>
          </a:p>
        </p:txBody>
      </p:sp>
      <p:sp>
        <p:nvSpPr>
          <p:cNvPr id="3" name="Subtitle 2"/>
          <p:cNvSpPr>
            <a:spLocks noGrp="1"/>
          </p:cNvSpPr>
          <p:nvPr>
            <p:ph type="subTitle" idx="1"/>
          </p:nvPr>
        </p:nvSpPr>
        <p:spPr>
          <a:xfrm>
            <a:off x="1371600" y="2819400"/>
            <a:ext cx="7467600" cy="3733800"/>
          </a:xfrm>
        </p:spPr>
        <p:txBody>
          <a:bodyPr>
            <a:normAutofit fontScale="70000" lnSpcReduction="20000"/>
          </a:bodyPr>
          <a:lstStyle/>
          <a:p>
            <a:pPr algn="ctr" eaLnBrk="1" fontAlgn="auto" hangingPunct="1">
              <a:lnSpc>
                <a:spcPct val="200000"/>
              </a:lnSpc>
              <a:spcAft>
                <a:spcPts val="0"/>
              </a:spcAft>
              <a:defRPr/>
            </a:pPr>
            <a:r>
              <a:rPr lang="en-ZA" altLang="en-US" sz="1800" b="1" dirty="0" smtClean="0">
                <a:solidFill>
                  <a:schemeClr val="tx1"/>
                </a:solidFill>
                <a:latin typeface="Times New Roman" pitchFamily="18" charset="0"/>
                <a:cs typeface="Times New Roman" pitchFamily="18" charset="0"/>
              </a:rPr>
              <a:t> PRESENTED AT THE </a:t>
            </a:r>
            <a:r>
              <a:rPr lang="en-US" sz="1800" b="1" dirty="0" smtClean="0">
                <a:solidFill>
                  <a:schemeClr val="tx1"/>
                </a:solidFill>
                <a:latin typeface="Times New Roman" pitchFamily="18" charset="0"/>
                <a:cs typeface="Times New Roman" pitchFamily="18" charset="0"/>
              </a:rPr>
              <a:t>47</a:t>
            </a:r>
            <a:r>
              <a:rPr lang="en-US" sz="1800" b="1" baseline="30000" dirty="0" smtClean="0">
                <a:solidFill>
                  <a:schemeClr val="tx1"/>
                </a:solidFill>
                <a:latin typeface="Times New Roman" pitchFamily="18" charset="0"/>
                <a:cs typeface="Times New Roman" pitchFamily="18" charset="0"/>
              </a:rPr>
              <a:t>TH</a:t>
            </a:r>
            <a:r>
              <a:rPr lang="en-US" sz="1800" b="1" dirty="0" smtClean="0">
                <a:solidFill>
                  <a:schemeClr val="tx1"/>
                </a:solidFill>
                <a:latin typeface="Times New Roman" pitchFamily="18" charset="0"/>
                <a:cs typeface="Times New Roman" pitchFamily="18" charset="0"/>
              </a:rPr>
              <a:t> ANNUAL SCIENTIFIC CONFERENCE ON </a:t>
            </a:r>
            <a:r>
              <a:rPr lang="en-US" sz="1800" b="1" i="1" dirty="0" smtClean="0">
                <a:solidFill>
                  <a:schemeClr val="tx1"/>
                </a:solidFill>
                <a:latin typeface="Times New Roman" pitchFamily="18" charset="0"/>
                <a:cs typeface="Times New Roman" pitchFamily="18" charset="0"/>
              </a:rPr>
              <a:t>“ONE HEALTH APPROACH IN VETERINARY TRAINING AND PRACTICE” </a:t>
            </a:r>
            <a:r>
              <a:rPr lang="en-US" sz="1800" b="1" dirty="0" smtClean="0">
                <a:solidFill>
                  <a:schemeClr val="tx1"/>
                </a:solidFill>
                <a:latin typeface="Times New Roman" pitchFamily="18" charset="0"/>
                <a:cs typeface="Times New Roman" pitchFamily="18" charset="0"/>
              </a:rPr>
              <a:t>ON 24</a:t>
            </a:r>
            <a:r>
              <a:rPr lang="en-US" sz="1800" b="1" baseline="30000" dirty="0" smtClean="0">
                <a:solidFill>
                  <a:schemeClr val="tx1"/>
                </a:solidFill>
                <a:latin typeface="Times New Roman" pitchFamily="18" charset="0"/>
                <a:cs typeface="Times New Roman" pitchFamily="18" charset="0"/>
              </a:rPr>
              <a:t>TH</a:t>
            </a:r>
            <a:r>
              <a:rPr lang="en-US" sz="1800" b="1" dirty="0" smtClean="0">
                <a:solidFill>
                  <a:schemeClr val="tx1"/>
                </a:solidFill>
                <a:latin typeface="Times New Roman" pitchFamily="18" charset="0"/>
                <a:cs typeface="Times New Roman" pitchFamily="18" charset="0"/>
              </a:rPr>
              <a:t>  TO 26</a:t>
            </a:r>
            <a:r>
              <a:rPr lang="en-US" sz="1800" b="1" baseline="30000" dirty="0" smtClean="0">
                <a:solidFill>
                  <a:schemeClr val="tx1"/>
                </a:solidFill>
                <a:latin typeface="Times New Roman" pitchFamily="18" charset="0"/>
                <a:cs typeface="Times New Roman" pitchFamily="18" charset="0"/>
              </a:rPr>
              <a:t>TH</a:t>
            </a:r>
            <a:r>
              <a:rPr lang="en-US" sz="1800" b="1" dirty="0" smtClean="0">
                <a:solidFill>
                  <a:schemeClr val="tx1"/>
                </a:solidFill>
                <a:latin typeface="Times New Roman" pitchFamily="18" charset="0"/>
                <a:cs typeface="Times New Roman" pitchFamily="18" charset="0"/>
              </a:rPr>
              <a:t> APRIL 2013 AT THE WHITESAND HOTEL, MOMBASA</a:t>
            </a:r>
            <a:br>
              <a:rPr lang="en-US" sz="1800" b="1" dirty="0" smtClean="0">
                <a:solidFill>
                  <a:schemeClr val="tx1"/>
                </a:solidFill>
                <a:latin typeface="Times New Roman" pitchFamily="18" charset="0"/>
                <a:cs typeface="Times New Roman" pitchFamily="18" charset="0"/>
              </a:rPr>
            </a:br>
            <a:r>
              <a:rPr lang="en-ZA" altLang="en-US" sz="1800" b="1" dirty="0" smtClean="0">
                <a:solidFill>
                  <a:schemeClr val="tx1"/>
                </a:solidFill>
                <a:latin typeface="Times New Roman" pitchFamily="18" charset="0"/>
                <a:cs typeface="Times New Roman" pitchFamily="18" charset="0"/>
              </a:rPr>
              <a:t/>
            </a:r>
            <a:br>
              <a:rPr lang="en-ZA" altLang="en-US" sz="1800" b="1" dirty="0" smtClean="0">
                <a:solidFill>
                  <a:schemeClr val="tx1"/>
                </a:solidFill>
                <a:latin typeface="Times New Roman" pitchFamily="18" charset="0"/>
                <a:cs typeface="Times New Roman" pitchFamily="18" charset="0"/>
              </a:rPr>
            </a:br>
            <a:r>
              <a:rPr lang="en-ZA" altLang="en-US" sz="1800" b="1" dirty="0" smtClean="0">
                <a:solidFill>
                  <a:schemeClr val="tx1"/>
                </a:solidFill>
                <a:latin typeface="Times New Roman" pitchFamily="18" charset="0"/>
                <a:cs typeface="Times New Roman" pitchFamily="18" charset="0"/>
              </a:rPr>
              <a:t/>
            </a:r>
            <a:br>
              <a:rPr lang="en-ZA" altLang="en-US" sz="1800" b="1" dirty="0" smtClean="0">
                <a:solidFill>
                  <a:schemeClr val="tx1"/>
                </a:solidFill>
                <a:latin typeface="Times New Roman" pitchFamily="18" charset="0"/>
                <a:cs typeface="Times New Roman" pitchFamily="18" charset="0"/>
              </a:rPr>
            </a:br>
            <a:r>
              <a:rPr lang="en-ZA" altLang="en-US" sz="1800" b="1" dirty="0" smtClean="0">
                <a:solidFill>
                  <a:schemeClr val="tx1"/>
                </a:solidFill>
                <a:latin typeface="Times New Roman" pitchFamily="18" charset="0"/>
                <a:cs typeface="Times New Roman" pitchFamily="18" charset="0"/>
              </a:rPr>
              <a:t>BY</a:t>
            </a:r>
            <a:br>
              <a:rPr lang="en-ZA" altLang="en-US" sz="1800" b="1" dirty="0" smtClean="0">
                <a:solidFill>
                  <a:schemeClr val="tx1"/>
                </a:solidFill>
                <a:latin typeface="Times New Roman" pitchFamily="18" charset="0"/>
                <a:cs typeface="Times New Roman" pitchFamily="18" charset="0"/>
              </a:rPr>
            </a:br>
            <a:r>
              <a:rPr lang="en-ZA" altLang="en-US" sz="1800" b="1" dirty="0" smtClean="0">
                <a:solidFill>
                  <a:schemeClr val="tx1"/>
                </a:solidFill>
                <a:latin typeface="Times New Roman" pitchFamily="18" charset="0"/>
                <a:cs typeface="Times New Roman" pitchFamily="18" charset="0"/>
              </a:rPr>
              <a:t/>
            </a:r>
            <a:br>
              <a:rPr lang="en-ZA" altLang="en-US" sz="1800" b="1" dirty="0" smtClean="0">
                <a:solidFill>
                  <a:schemeClr val="tx1"/>
                </a:solidFill>
                <a:latin typeface="Times New Roman" pitchFamily="18" charset="0"/>
                <a:cs typeface="Times New Roman" pitchFamily="18" charset="0"/>
              </a:rPr>
            </a:br>
            <a:r>
              <a:rPr lang="en-ZA" altLang="en-US" sz="1800" b="1" dirty="0" smtClean="0">
                <a:solidFill>
                  <a:schemeClr val="tx1"/>
                </a:solidFill>
                <a:latin typeface="Times New Roman" pitchFamily="18" charset="0"/>
                <a:cs typeface="Times New Roman" pitchFamily="18" charset="0"/>
              </a:rPr>
              <a:t>DAVID C KEMBOI</a:t>
            </a:r>
            <a:br>
              <a:rPr lang="en-ZA" altLang="en-US" sz="1800" b="1" dirty="0" smtClean="0">
                <a:solidFill>
                  <a:schemeClr val="tx1"/>
                </a:solidFill>
                <a:latin typeface="Times New Roman" pitchFamily="18" charset="0"/>
                <a:cs typeface="Times New Roman" pitchFamily="18" charset="0"/>
              </a:rPr>
            </a:br>
            <a:r>
              <a:rPr lang="en-ZA" altLang="en-US" sz="1800" b="1" dirty="0" smtClean="0">
                <a:solidFill>
                  <a:schemeClr val="tx1"/>
                </a:solidFill>
                <a:latin typeface="Times New Roman" pitchFamily="18" charset="0"/>
                <a:cs typeface="Times New Roman" pitchFamily="18" charset="0"/>
              </a:rPr>
              <a:t>DEPARTMENT OF VETERINARY PATHOLOGY, MICROBIOLOGY AND PARASITOLOGY</a:t>
            </a:r>
            <a:br>
              <a:rPr lang="en-ZA" altLang="en-US" sz="1800" b="1" dirty="0" smtClean="0">
                <a:solidFill>
                  <a:schemeClr val="tx1"/>
                </a:solidFill>
                <a:latin typeface="Times New Roman" pitchFamily="18" charset="0"/>
                <a:cs typeface="Times New Roman" pitchFamily="18" charset="0"/>
              </a:rPr>
            </a:br>
            <a:r>
              <a:rPr lang="en-ZA" altLang="en-US" sz="1800" b="1" dirty="0" smtClean="0">
                <a:solidFill>
                  <a:schemeClr val="tx1"/>
                </a:solidFill>
                <a:latin typeface="Times New Roman" pitchFamily="18" charset="0"/>
                <a:cs typeface="Times New Roman" pitchFamily="18" charset="0"/>
              </a:rPr>
              <a:t>UNIVERSITY OF NAIROBI </a:t>
            </a:r>
            <a:endParaRPr lang="en-US" sz="1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GB" sz="2400" u="sng" dirty="0" smtClean="0">
                <a:solidFill>
                  <a:schemeClr val="tx2">
                    <a:satMod val="130000"/>
                  </a:schemeClr>
                </a:solidFill>
                <a:latin typeface="Times New Roman" pitchFamily="18" charset="0"/>
                <a:cs typeface="Times New Roman" pitchFamily="18" charset="0"/>
              </a:rPr>
              <a:t>Results of ecto-parasite treated groups</a:t>
            </a:r>
            <a:r>
              <a:rPr lang="en-US" sz="2400" dirty="0" smtClean="0">
                <a:solidFill>
                  <a:schemeClr val="tx2">
                    <a:satMod val="130000"/>
                  </a:schemeClr>
                </a:solidFill>
                <a:latin typeface="Times New Roman" pitchFamily="18" charset="0"/>
                <a:cs typeface="Times New Roman" pitchFamily="18" charset="0"/>
              </a:rPr>
              <a:t/>
            </a:r>
            <a:br>
              <a:rPr lang="en-US" sz="2400" dirty="0" smtClean="0">
                <a:solidFill>
                  <a:schemeClr val="tx2">
                    <a:satMod val="130000"/>
                  </a:schemeClr>
                </a:solidFill>
                <a:latin typeface="Times New Roman" pitchFamily="18" charset="0"/>
                <a:cs typeface="Times New Roman" pitchFamily="18" charset="0"/>
              </a:rPr>
            </a:br>
            <a:endParaRPr lang="en-US" sz="2400" dirty="0">
              <a:solidFill>
                <a:schemeClr val="tx2">
                  <a:satMod val="130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62500" lnSpcReduction="20000"/>
          </a:bodyPr>
          <a:lstStyle/>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At post-mortem, all birds on treatment, by dusting, of the ecto-parasites using a combination of sevin</a:t>
            </a:r>
            <a:r>
              <a:rPr lang="en-GB" baseline="30000" dirty="0" smtClean="0">
                <a:latin typeface="Times New Roman" pitchFamily="18" charset="0"/>
                <a:cs typeface="Times New Roman" pitchFamily="18" charset="0"/>
              </a:rPr>
              <a:t>®</a:t>
            </a:r>
            <a:r>
              <a:rPr lang="en-GB" dirty="0" smtClean="0">
                <a:latin typeface="Times New Roman" pitchFamily="18" charset="0"/>
                <a:cs typeface="Times New Roman" pitchFamily="18" charset="0"/>
              </a:rPr>
              <a:t> (Carbamates) and pemethrin (Groups 2, 4, 5 and 7), had all the ecto-parasites were cleared; </a:t>
            </a: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While the untreated still had Ectoparasites (P&lt;0.05).</a:t>
            </a: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 This underscores the effectiveness of the combined drug method.</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endParaRPr lang="en-US" dirty="0" smtClean="0">
              <a:latin typeface="Times New Roman" pitchFamily="18" charset="0"/>
              <a:cs typeface="Times New Roman" pitchFamily="18" charset="0"/>
            </a:endParaRPr>
          </a:p>
          <a:p>
            <a:pPr marL="365760" indent="-283464" eaLnBrk="1" fontAlgn="auto" hangingPunct="1">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497763" cy="1143000"/>
          </a:xfrm>
        </p:spPr>
        <p:txBody>
          <a:bodyPr/>
          <a:lstStyle/>
          <a:p>
            <a:pPr algn="ctr" eaLnBrk="1" fontAlgn="auto" hangingPunct="1">
              <a:spcAft>
                <a:spcPts val="0"/>
              </a:spcAft>
              <a:defRPr/>
            </a:pPr>
            <a:r>
              <a:rPr lang="en-GB" sz="2400" u="sng" dirty="0" smtClean="0">
                <a:solidFill>
                  <a:schemeClr val="tx2">
                    <a:satMod val="130000"/>
                  </a:schemeClr>
                </a:solidFill>
                <a:latin typeface="Times New Roman" pitchFamily="18" charset="0"/>
                <a:cs typeface="Times New Roman" pitchFamily="18" charset="0"/>
              </a:rPr>
              <a:t>Results of  endo-parasite treated  groups</a:t>
            </a:r>
            <a:r>
              <a:rPr lang="en-US" sz="2400" b="1" dirty="0" smtClean="0">
                <a:solidFill>
                  <a:schemeClr val="tx2">
                    <a:satMod val="130000"/>
                  </a:schemeClr>
                </a:solidFill>
                <a:latin typeface="Times New Roman" pitchFamily="18" charset="0"/>
                <a:cs typeface="Times New Roman" pitchFamily="18" charset="0"/>
              </a:rPr>
              <a:t/>
            </a:r>
            <a:br>
              <a:rPr lang="en-US" sz="2400" b="1" dirty="0" smtClean="0">
                <a:solidFill>
                  <a:schemeClr val="tx2">
                    <a:satMod val="130000"/>
                  </a:schemeClr>
                </a:solidFill>
                <a:latin typeface="Times New Roman" pitchFamily="18" charset="0"/>
                <a:cs typeface="Times New Roman" pitchFamily="18" charset="0"/>
              </a:rPr>
            </a:br>
            <a:endParaRPr lang="en-US" sz="2400" dirty="0">
              <a:solidFill>
                <a:schemeClr val="tx2">
                  <a:satMod val="130000"/>
                </a:schemeClr>
              </a:solidFill>
            </a:endParaRPr>
          </a:p>
        </p:txBody>
      </p:sp>
      <p:sp>
        <p:nvSpPr>
          <p:cNvPr id="3" name="Content Placeholder 2"/>
          <p:cNvSpPr>
            <a:spLocks noGrp="1"/>
          </p:cNvSpPr>
          <p:nvPr>
            <p:ph idx="1"/>
          </p:nvPr>
        </p:nvSpPr>
        <p:spPr>
          <a:xfrm>
            <a:off x="1219200" y="838200"/>
            <a:ext cx="7772400" cy="5638800"/>
          </a:xfrm>
        </p:spPr>
        <p:txBody>
          <a:bodyPr>
            <a:normAutofit fontScale="62500" lnSpcReduction="20000"/>
          </a:bodyPr>
          <a:lstStyle/>
          <a:p>
            <a:pPr marL="365760" indent="-283464" eaLnBrk="1" fontAlgn="auto" hangingPunct="1">
              <a:lnSpc>
                <a:spcPct val="170000"/>
              </a:lnSpc>
              <a:spcAft>
                <a:spcPts val="0"/>
              </a:spcAft>
              <a:buFont typeface="Wingdings 2"/>
              <a:buChar char=""/>
              <a:defRPr/>
            </a:pPr>
            <a:r>
              <a:rPr lang="en-GB" dirty="0" smtClean="0">
                <a:latin typeface="Times New Roman" pitchFamily="18" charset="0"/>
                <a:cs typeface="Times New Roman" pitchFamily="18" charset="0"/>
              </a:rPr>
              <a:t>After treatment all the birds (Groups 3, 4, 6 and 7 ) had no helminths with the exception of </a:t>
            </a:r>
            <a:r>
              <a:rPr lang="en-GB" i="1" dirty="0" smtClean="0">
                <a:latin typeface="Times New Roman" pitchFamily="18" charset="0"/>
                <a:cs typeface="Times New Roman" pitchFamily="18" charset="0"/>
              </a:rPr>
              <a:t>Gongylonema inguivicola</a:t>
            </a:r>
            <a:r>
              <a:rPr lang="en-GB" dirty="0" smtClean="0">
                <a:latin typeface="Times New Roman" pitchFamily="18" charset="0"/>
                <a:cs typeface="Times New Roman" pitchFamily="18" charset="0"/>
              </a:rPr>
              <a:t> species that was embedded in mucosa of the crop while the untreated still had other helminths. meaning it has a little or no  activity against this parasite .</a:t>
            </a:r>
            <a:endParaRPr lang="en-US" dirty="0" smtClean="0">
              <a:latin typeface="Times New Roman" pitchFamily="18" charset="0"/>
              <a:cs typeface="Times New Roman" pitchFamily="18" charset="0"/>
            </a:endParaRPr>
          </a:p>
          <a:p>
            <a:pPr marL="365760" indent="-283464" eaLnBrk="1" fontAlgn="auto" hangingPunct="1">
              <a:lnSpc>
                <a:spcPct val="170000"/>
              </a:lnSpc>
              <a:spcAft>
                <a:spcPts val="0"/>
              </a:spcAft>
              <a:buFont typeface="Wingdings 2"/>
              <a:buChar char=""/>
              <a:defRPr/>
            </a:pPr>
            <a:r>
              <a:rPr lang="en-GB" dirty="0" smtClean="0">
                <a:latin typeface="Times New Roman" pitchFamily="18" charset="0"/>
                <a:cs typeface="Times New Roman" pitchFamily="18" charset="0"/>
              </a:rPr>
              <a:t>Albendazole at a dose of 20mg/kg body weight, repeated after a month, was shown to be effective and safe against most of the helminths, both nematodes and cestodes.  </a:t>
            </a:r>
            <a:endParaRPr lang="en-US" dirty="0" smtClean="0">
              <a:latin typeface="Times New Roman" pitchFamily="18" charset="0"/>
              <a:cs typeface="Times New Roman" pitchFamily="18" charset="0"/>
            </a:endParaRPr>
          </a:p>
          <a:p>
            <a:pPr marL="365760" indent="-283464" eaLnBrk="1" fontAlgn="auto" hangingPunct="1">
              <a:lnSpc>
                <a:spcPct val="170000"/>
              </a:lnSpc>
              <a:spcAft>
                <a:spcPts val="0"/>
              </a:spcAft>
              <a:buFont typeface="Wingdings 2"/>
              <a:buChar char=""/>
              <a:defRPr/>
            </a:pPr>
            <a:r>
              <a:rPr lang="en-GB" dirty="0" smtClean="0">
                <a:latin typeface="Times New Roman" pitchFamily="18" charset="0"/>
                <a:cs typeface="Times New Roman" pitchFamily="18" charset="0"/>
              </a:rPr>
              <a:t>This is in accordance with a finding by Tucker </a:t>
            </a:r>
            <a:r>
              <a:rPr lang="en-GB" i="1" dirty="0" smtClean="0">
                <a:latin typeface="Times New Roman" pitchFamily="18" charset="0"/>
                <a:cs typeface="Times New Roman" pitchFamily="18" charset="0"/>
              </a:rPr>
              <a:t>et al.</a:t>
            </a:r>
            <a:r>
              <a:rPr lang="en-GB" dirty="0" smtClean="0">
                <a:latin typeface="Times New Roman" pitchFamily="18" charset="0"/>
                <a:cs typeface="Times New Roman" pitchFamily="18" charset="0"/>
              </a:rPr>
              <a:t> (2007)</a:t>
            </a:r>
            <a:endParaRPr lang="en-US" dirty="0" smtClean="0">
              <a:latin typeface="Times New Roman" pitchFamily="18" charset="0"/>
              <a:cs typeface="Times New Roman" pitchFamily="18" charset="0"/>
            </a:endParaRPr>
          </a:p>
          <a:p>
            <a:pPr marL="365760" indent="-283464" eaLnBrk="1" fontAlgn="auto" hangingPunct="1">
              <a:lnSpc>
                <a:spcPct val="170000"/>
              </a:lnSpc>
              <a:spcAft>
                <a:spcPts val="0"/>
              </a:spcAft>
              <a:buFont typeface="Wingdings 2"/>
              <a:buChar char=""/>
              <a:defRPr/>
            </a:pPr>
            <a:r>
              <a:rPr lang="en-GB" dirty="0" smtClean="0">
                <a:latin typeface="Times New Roman" pitchFamily="18" charset="0"/>
                <a:cs typeface="Times New Roman" pitchFamily="18" charset="0"/>
              </a:rPr>
              <a:t>The drug may not have reached where the parasite was, since </a:t>
            </a:r>
            <a:r>
              <a:rPr lang="en-GB" i="1" dirty="0" smtClean="0">
                <a:latin typeface="Times New Roman" pitchFamily="18" charset="0"/>
                <a:cs typeface="Times New Roman" pitchFamily="18" charset="0"/>
              </a:rPr>
              <a:t>Gongylonema inguivicola</a:t>
            </a:r>
            <a:r>
              <a:rPr lang="en-GB" dirty="0" smtClean="0">
                <a:latin typeface="Times New Roman" pitchFamily="18" charset="0"/>
                <a:cs typeface="Times New Roman" pitchFamily="18" charset="0"/>
              </a:rPr>
              <a:t>  is normally found under the mucosa of the crop;  the mucosa may  have protected it.</a:t>
            </a:r>
            <a:endParaRPr lang="en-US" dirty="0" smtClean="0">
              <a:latin typeface="Times New Roman" pitchFamily="18" charset="0"/>
              <a:cs typeface="Times New Roman" pitchFamily="18" charset="0"/>
            </a:endParaRPr>
          </a:p>
          <a:p>
            <a:pPr marL="365760" indent="-283464" eaLnBrk="1" fontAlgn="auto" hangingPunct="1">
              <a:spcAft>
                <a:spcPts val="0"/>
              </a:spcAft>
              <a:buFont typeface="Wingdings 2"/>
              <a:buChar char=""/>
              <a:defRPr/>
            </a:pPr>
            <a:endParaRPr lang="en-US" dirty="0" smtClean="0">
              <a:latin typeface="Times New Roman" pitchFamily="18" charset="0"/>
              <a:cs typeface="Times New Roman" pitchFamily="18" charset="0"/>
            </a:endParaRPr>
          </a:p>
          <a:p>
            <a:pPr marL="365760" indent="-283464" eaLnBrk="1" fontAlgn="auto" hangingPunct="1">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31"/>
          <p:cNvSpPr txBox="1">
            <a:spLocks noChangeArrowheads="1"/>
          </p:cNvSpPr>
          <p:nvPr/>
        </p:nvSpPr>
        <p:spPr bwMode="auto">
          <a:xfrm>
            <a:off x="5410200" y="2678113"/>
            <a:ext cx="3200400" cy="369887"/>
          </a:xfrm>
          <a:prstGeom prst="rect">
            <a:avLst/>
          </a:prstGeom>
          <a:noFill/>
          <a:ln w="9525">
            <a:noFill/>
            <a:miter lim="800000"/>
            <a:headEnd/>
            <a:tailEnd/>
          </a:ln>
        </p:spPr>
        <p:txBody>
          <a:bodyPr lIns="91428" tIns="45716" rIns="91428" bIns="45716">
            <a:spAutoFit/>
          </a:bodyPr>
          <a:lstStyle/>
          <a:p>
            <a:r>
              <a:rPr lang="en-GB">
                <a:latin typeface="Times New Roman" pitchFamily="18" charset="0"/>
                <a:cs typeface="Times New Roman" pitchFamily="18" charset="0"/>
              </a:rPr>
              <a:t>Fig 2: </a:t>
            </a:r>
            <a:r>
              <a:rPr lang="en-GB" i="1">
                <a:latin typeface="Times New Roman" pitchFamily="18" charset="0"/>
                <a:cs typeface="Times New Roman" pitchFamily="18" charset="0"/>
              </a:rPr>
              <a:t>Goniocoites gallinae</a:t>
            </a:r>
            <a:endParaRPr lang="en-GB">
              <a:latin typeface="Times New Roman" pitchFamily="18" charset="0"/>
              <a:cs typeface="Times New Roman" pitchFamily="18" charset="0"/>
            </a:endParaRPr>
          </a:p>
        </p:txBody>
      </p:sp>
      <p:pic>
        <p:nvPicPr>
          <p:cNvPr id="19459" name="Picture 199"/>
          <p:cNvPicPr>
            <a:picLocks noChangeAspect="1" noChangeArrowheads="1"/>
          </p:cNvPicPr>
          <p:nvPr/>
        </p:nvPicPr>
        <p:blipFill>
          <a:blip r:embed="rId2" cstate="print"/>
          <a:srcRect/>
          <a:stretch>
            <a:fillRect/>
          </a:stretch>
        </p:blipFill>
        <p:spPr bwMode="auto">
          <a:xfrm>
            <a:off x="5489575" y="3581400"/>
            <a:ext cx="3121025" cy="2341563"/>
          </a:xfrm>
          <a:prstGeom prst="rect">
            <a:avLst/>
          </a:prstGeom>
          <a:noFill/>
          <a:ln w="9525">
            <a:noFill/>
            <a:miter lim="800000"/>
            <a:headEnd/>
            <a:tailEnd/>
          </a:ln>
        </p:spPr>
      </p:pic>
      <p:sp>
        <p:nvSpPr>
          <p:cNvPr id="19460" name="TextBox 38"/>
          <p:cNvSpPr txBox="1">
            <a:spLocks noChangeArrowheads="1"/>
          </p:cNvSpPr>
          <p:nvPr/>
        </p:nvSpPr>
        <p:spPr bwMode="auto">
          <a:xfrm>
            <a:off x="1173163" y="5907088"/>
            <a:ext cx="3322637" cy="369887"/>
          </a:xfrm>
          <a:prstGeom prst="rect">
            <a:avLst/>
          </a:prstGeom>
          <a:noFill/>
          <a:ln w="9525">
            <a:noFill/>
            <a:miter lim="800000"/>
            <a:headEnd/>
            <a:tailEnd/>
          </a:ln>
        </p:spPr>
        <p:txBody>
          <a:bodyPr lIns="91428" tIns="45716" rIns="91428" bIns="45716">
            <a:spAutoFit/>
          </a:bodyPr>
          <a:lstStyle/>
          <a:p>
            <a:r>
              <a:rPr lang="en-GB">
                <a:latin typeface="Times New Roman" pitchFamily="18" charset="0"/>
                <a:cs typeface="Times New Roman" pitchFamily="18" charset="0"/>
              </a:rPr>
              <a:t>Fig 3: </a:t>
            </a:r>
            <a:r>
              <a:rPr lang="en-GB" i="1">
                <a:latin typeface="Times New Roman" pitchFamily="18" charset="0"/>
                <a:cs typeface="Times New Roman" pitchFamily="18" charset="0"/>
              </a:rPr>
              <a:t>Gongylonema inguivicola</a:t>
            </a:r>
          </a:p>
        </p:txBody>
      </p:sp>
      <p:pic>
        <p:nvPicPr>
          <p:cNvPr id="19461" name="Picture 202"/>
          <p:cNvPicPr>
            <a:picLocks noChangeAspect="1" noChangeArrowheads="1"/>
          </p:cNvPicPr>
          <p:nvPr/>
        </p:nvPicPr>
        <p:blipFill>
          <a:blip r:embed="rId3" cstate="print"/>
          <a:srcRect/>
          <a:stretch>
            <a:fillRect/>
          </a:stretch>
        </p:blipFill>
        <p:spPr bwMode="auto">
          <a:xfrm>
            <a:off x="1330325" y="3544888"/>
            <a:ext cx="3119438" cy="2339975"/>
          </a:xfrm>
          <a:prstGeom prst="rect">
            <a:avLst/>
          </a:prstGeom>
          <a:noFill/>
          <a:ln w="9525">
            <a:noFill/>
            <a:miter lim="800000"/>
            <a:headEnd/>
            <a:tailEnd/>
          </a:ln>
        </p:spPr>
      </p:pic>
      <p:sp>
        <p:nvSpPr>
          <p:cNvPr id="19462" name="TextBox 84"/>
          <p:cNvSpPr txBox="1">
            <a:spLocks noChangeArrowheads="1"/>
          </p:cNvSpPr>
          <p:nvPr/>
        </p:nvSpPr>
        <p:spPr bwMode="auto">
          <a:xfrm>
            <a:off x="5486400" y="5981700"/>
            <a:ext cx="4343400" cy="369888"/>
          </a:xfrm>
          <a:prstGeom prst="rect">
            <a:avLst/>
          </a:prstGeom>
          <a:noFill/>
          <a:ln w="9525">
            <a:noFill/>
            <a:miter lim="800000"/>
            <a:headEnd/>
            <a:tailEnd/>
          </a:ln>
        </p:spPr>
        <p:txBody>
          <a:bodyPr lIns="91428" tIns="45716" rIns="91428" bIns="45716">
            <a:spAutoFit/>
          </a:bodyPr>
          <a:lstStyle/>
          <a:p>
            <a:r>
              <a:rPr lang="en-GB">
                <a:latin typeface="Times New Roman" pitchFamily="18" charset="0"/>
                <a:cs typeface="Times New Roman" pitchFamily="18" charset="0"/>
              </a:rPr>
              <a:t>Fig 4: </a:t>
            </a:r>
            <a:r>
              <a:rPr lang="en-GB" i="1">
                <a:latin typeface="Times New Roman" pitchFamily="18" charset="0"/>
                <a:cs typeface="Times New Roman" pitchFamily="18" charset="0"/>
              </a:rPr>
              <a:t>Heterakis isolonche</a:t>
            </a:r>
            <a:endParaRPr lang="en-GB">
              <a:latin typeface="Times New Roman" pitchFamily="18" charset="0"/>
              <a:cs typeface="Times New Roman" pitchFamily="18" charset="0"/>
            </a:endParaRPr>
          </a:p>
        </p:txBody>
      </p:sp>
      <p:pic>
        <p:nvPicPr>
          <p:cNvPr id="19463" name="Picture 199"/>
          <p:cNvPicPr>
            <a:picLocks noChangeAspect="1" noChangeArrowheads="1"/>
          </p:cNvPicPr>
          <p:nvPr/>
        </p:nvPicPr>
        <p:blipFill>
          <a:blip r:embed="rId4" cstate="print"/>
          <a:srcRect/>
          <a:stretch>
            <a:fillRect/>
          </a:stretch>
        </p:blipFill>
        <p:spPr bwMode="auto">
          <a:xfrm>
            <a:off x="5489575" y="228600"/>
            <a:ext cx="3121025" cy="2341563"/>
          </a:xfrm>
          <a:prstGeom prst="rect">
            <a:avLst/>
          </a:prstGeom>
          <a:noFill/>
          <a:ln w="9525">
            <a:noFill/>
            <a:miter lim="800000"/>
            <a:headEnd/>
            <a:tailEnd/>
          </a:ln>
        </p:spPr>
      </p:pic>
      <p:sp>
        <p:nvSpPr>
          <p:cNvPr id="19464" name="TextBox 84"/>
          <p:cNvSpPr txBox="1">
            <a:spLocks noChangeArrowheads="1"/>
          </p:cNvSpPr>
          <p:nvPr/>
        </p:nvSpPr>
        <p:spPr bwMode="auto">
          <a:xfrm>
            <a:off x="1219200" y="2667000"/>
            <a:ext cx="4343400" cy="369888"/>
          </a:xfrm>
          <a:prstGeom prst="rect">
            <a:avLst/>
          </a:prstGeom>
          <a:noFill/>
          <a:ln w="9525">
            <a:noFill/>
            <a:miter lim="800000"/>
            <a:headEnd/>
            <a:tailEnd/>
          </a:ln>
        </p:spPr>
        <p:txBody>
          <a:bodyPr lIns="91428" tIns="45716" rIns="91428" bIns="45716">
            <a:spAutoFit/>
          </a:bodyPr>
          <a:lstStyle/>
          <a:p>
            <a:r>
              <a:rPr lang="en-GB">
                <a:latin typeface="Times New Roman" pitchFamily="18" charset="0"/>
                <a:cs typeface="Times New Roman" pitchFamily="18" charset="0"/>
              </a:rPr>
              <a:t>Fig 1: </a:t>
            </a:r>
            <a:r>
              <a:rPr lang="en-GB" i="1">
                <a:latin typeface="Times New Roman" pitchFamily="18" charset="0"/>
                <a:cs typeface="Times New Roman" pitchFamily="18" charset="0"/>
              </a:rPr>
              <a:t>Heterakis isolonche</a:t>
            </a:r>
            <a:endParaRPr lang="en-GB">
              <a:latin typeface="Times New Roman" pitchFamily="18" charset="0"/>
              <a:cs typeface="Times New Roman" pitchFamily="18" charset="0"/>
            </a:endParaRPr>
          </a:p>
        </p:txBody>
      </p:sp>
      <p:pic>
        <p:nvPicPr>
          <p:cNvPr id="19465" name="Picture 199"/>
          <p:cNvPicPr>
            <a:picLocks noChangeAspect="1" noChangeArrowheads="1"/>
          </p:cNvPicPr>
          <p:nvPr/>
        </p:nvPicPr>
        <p:blipFill>
          <a:blip r:embed="rId5" cstate="print"/>
          <a:srcRect/>
          <a:stretch>
            <a:fillRect/>
          </a:stretch>
        </p:blipFill>
        <p:spPr bwMode="auto">
          <a:xfrm>
            <a:off x="1295400" y="228600"/>
            <a:ext cx="3121025" cy="2341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0"/>
            <a:ext cx="7499350" cy="1143000"/>
          </a:xfrm>
        </p:spPr>
        <p:txBody>
          <a:bodyPr>
            <a:normAutofit fontScale="90000"/>
          </a:bodyPr>
          <a:lstStyle/>
          <a:p>
            <a:pPr algn="ctr" eaLnBrk="1" fontAlgn="auto" hangingPunct="1">
              <a:spcAft>
                <a:spcPts val="0"/>
              </a:spcAft>
              <a:defRPr/>
            </a:pPr>
            <a:r>
              <a:rPr lang="en-GB" sz="2700" u="sng" dirty="0" smtClean="0">
                <a:solidFill>
                  <a:schemeClr val="tx2">
                    <a:satMod val="130000"/>
                  </a:schemeClr>
                </a:solidFill>
                <a:latin typeface="Times New Roman" pitchFamily="18" charset="0"/>
                <a:cs typeface="Times New Roman" pitchFamily="18" charset="0"/>
              </a:rPr>
              <a:t>HI test results</a:t>
            </a:r>
            <a:r>
              <a:rPr lang="en-US" b="1" dirty="0" smtClean="0">
                <a:solidFill>
                  <a:schemeClr val="tx2">
                    <a:satMod val="130000"/>
                  </a:schemeClr>
                </a:solidFill>
              </a:rPr>
              <a:t/>
            </a:r>
            <a:br>
              <a:rPr lang="en-US" b="1" dirty="0" smtClean="0">
                <a:solidFill>
                  <a:schemeClr val="tx2">
                    <a:satMod val="130000"/>
                  </a:schemeClr>
                </a:solidFill>
              </a:rPr>
            </a:br>
            <a:endParaRPr lang="en-US" dirty="0">
              <a:solidFill>
                <a:schemeClr val="tx2">
                  <a:satMod val="130000"/>
                </a:schemeClr>
              </a:solidFill>
            </a:endParaRPr>
          </a:p>
        </p:txBody>
      </p:sp>
      <p:sp>
        <p:nvSpPr>
          <p:cNvPr id="20483" name="Content Placeholder 2"/>
          <p:cNvSpPr>
            <a:spLocks noGrp="1"/>
          </p:cNvSpPr>
          <p:nvPr>
            <p:ph idx="1"/>
          </p:nvPr>
        </p:nvSpPr>
        <p:spPr>
          <a:xfrm>
            <a:off x="1066800" y="533400"/>
            <a:ext cx="7848600" cy="5943600"/>
          </a:xfrm>
        </p:spPr>
        <p:txBody>
          <a:bodyPr/>
          <a:lstStyle/>
          <a:p>
            <a:pPr eaLnBrk="1" hangingPunct="1"/>
            <a:r>
              <a:rPr lang="en-GB" sz="2000" smtClean="0">
                <a:latin typeface="Times New Roman" pitchFamily="18" charset="0"/>
                <a:cs typeface="Times New Roman" pitchFamily="18" charset="0"/>
              </a:rPr>
              <a:t>All the birds were positive for specific NDV antibodies pre-vaccination</a:t>
            </a:r>
          </a:p>
          <a:p>
            <a:pPr eaLnBrk="1" hangingPunct="1"/>
            <a:endParaRPr lang="en-US" sz="2000" smtClean="0">
              <a:latin typeface="Times New Roman" pitchFamily="18" charset="0"/>
              <a:cs typeface="Times New Roman" pitchFamily="18" charset="0"/>
            </a:endParaRPr>
          </a:p>
          <a:p>
            <a:pPr eaLnBrk="1" hangingPunct="1"/>
            <a:endParaRPr lang="en-US" sz="2000" smtClean="0">
              <a:latin typeface="Times New Roman" pitchFamily="18" charset="0"/>
              <a:cs typeface="Times New Roman" pitchFamily="18" charset="0"/>
            </a:endParaRPr>
          </a:p>
        </p:txBody>
      </p:sp>
      <p:graphicFrame>
        <p:nvGraphicFramePr>
          <p:cNvPr id="4" name="Chart 3"/>
          <p:cNvGraphicFramePr/>
          <p:nvPr/>
        </p:nvGraphicFramePr>
        <p:xfrm>
          <a:off x="1143000" y="1295400"/>
          <a:ext cx="8001000" cy="5410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66800" y="228600"/>
          <a:ext cx="7924800" cy="624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0"/>
            <a:ext cx="7867650" cy="6248400"/>
          </a:xfrm>
        </p:spPr>
        <p:txBody>
          <a:bodyPr>
            <a:normAutofit fontScale="62500" lnSpcReduction="20000"/>
          </a:bodyPr>
          <a:lstStyle/>
          <a:p>
            <a:pPr marL="365760" indent="-283464" eaLnBrk="1" fontAlgn="auto" hangingPunct="1">
              <a:lnSpc>
                <a:spcPct val="210000"/>
              </a:lnSpc>
              <a:spcAft>
                <a:spcPts val="0"/>
              </a:spcAft>
              <a:buFont typeface="Wingdings 2"/>
              <a:buChar char=""/>
              <a:defRPr/>
            </a:pPr>
            <a:r>
              <a:rPr lang="en-GB" dirty="0" smtClean="0">
                <a:latin typeface="Times New Roman" pitchFamily="18" charset="0"/>
                <a:cs typeface="Times New Roman" pitchFamily="18" charset="0"/>
              </a:rPr>
              <a:t>Where treatment was done, separately or combined, the HI titre was significantly higher than that of the control birds.</a:t>
            </a:r>
          </a:p>
          <a:p>
            <a:pPr marL="365760" indent="-283464" eaLnBrk="1" fontAlgn="auto" hangingPunct="1">
              <a:lnSpc>
                <a:spcPct val="210000"/>
              </a:lnSpc>
              <a:spcAft>
                <a:spcPts val="0"/>
              </a:spcAft>
              <a:buFont typeface="Wingdings 2"/>
              <a:buChar char=""/>
              <a:defRPr/>
            </a:pPr>
            <a:r>
              <a:rPr lang="en-GB" dirty="0" smtClean="0">
                <a:latin typeface="Times New Roman" pitchFamily="18" charset="0"/>
                <a:cs typeface="Times New Roman" pitchFamily="18" charset="0"/>
              </a:rPr>
              <a:t>Also, combined ecto- and endo-parasite treatment resulted in chickens that had significantly higher HI titres than in cases where ecto- and endo-parasite infections were treated separately.</a:t>
            </a:r>
            <a:endParaRPr lang="en-US" dirty="0" smtClean="0">
              <a:latin typeface="Times New Roman" pitchFamily="18" charset="0"/>
              <a:cs typeface="Times New Roman" pitchFamily="18" charset="0"/>
            </a:endParaRPr>
          </a:p>
          <a:p>
            <a:pPr marL="365760" indent="-283464" eaLnBrk="1" fontAlgn="auto" hangingPunct="1">
              <a:lnSpc>
                <a:spcPct val="210000"/>
              </a:lnSpc>
              <a:spcAft>
                <a:spcPts val="0"/>
              </a:spcAft>
              <a:buFont typeface="Wingdings 2"/>
              <a:buChar char=""/>
              <a:defRPr/>
            </a:pPr>
            <a:r>
              <a:rPr lang="en-GB" dirty="0" smtClean="0">
                <a:latin typeface="Times New Roman" pitchFamily="18" charset="0"/>
                <a:cs typeface="Times New Roman" pitchFamily="18" charset="0"/>
              </a:rPr>
              <a:t>The synthesis of immunoglobulins is reduced in animals severely affected by parasites, owing to an absolute loss in protein (Tizard, 1987).</a:t>
            </a:r>
          </a:p>
          <a:p>
            <a:pPr marL="365760" indent="-283464" eaLnBrk="1" fontAlgn="auto" hangingPunct="1">
              <a:lnSpc>
                <a:spcPct val="210000"/>
              </a:lnSpc>
              <a:spcAft>
                <a:spcPts val="0"/>
              </a:spcAft>
              <a:buFont typeface="Wingdings 2"/>
              <a:buChar char=""/>
              <a:defRPr/>
            </a:pPr>
            <a:r>
              <a:rPr lang="en-GB" dirty="0" smtClean="0">
                <a:latin typeface="Times New Roman" pitchFamily="18" charset="0"/>
                <a:cs typeface="Times New Roman" pitchFamily="18" charset="0"/>
              </a:rPr>
              <a:t> This might result in reduced antibody response as seen in this study and that by Hǿnning </a:t>
            </a:r>
            <a:r>
              <a:rPr lang="en-GB" i="1" dirty="0" smtClean="0">
                <a:latin typeface="Times New Roman" pitchFamily="18" charset="0"/>
                <a:cs typeface="Times New Roman" pitchFamily="18" charset="0"/>
              </a:rPr>
              <a:t>et al</a:t>
            </a:r>
            <a:r>
              <a:rPr lang="en-GB" dirty="0" smtClean="0">
                <a:latin typeface="Times New Roman" pitchFamily="18" charset="0"/>
                <a:cs typeface="Times New Roman" pitchFamily="18" charset="0"/>
              </a:rPr>
              <a:t>. (2003).</a:t>
            </a:r>
            <a:endParaRPr lang="en-US" dirty="0" smtClean="0">
              <a:latin typeface="Times New Roman" pitchFamily="18" charset="0"/>
              <a:cs typeface="Times New Roman" pitchFamily="18" charset="0"/>
            </a:endParaRPr>
          </a:p>
          <a:p>
            <a:pPr marL="365760" indent="-283464" eaLnBrk="1" fontAlgn="auto" hangingPunct="1">
              <a:lnSpc>
                <a:spcPct val="210000"/>
              </a:lnSpc>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GB" b="1" dirty="0" smtClean="0">
                <a:solidFill>
                  <a:schemeClr val="tx2">
                    <a:satMod val="130000"/>
                  </a:schemeClr>
                </a:solidFill>
              </a:rPr>
              <a:t>Conclusion</a:t>
            </a:r>
            <a:r>
              <a:rPr lang="en-US" dirty="0" smtClean="0">
                <a:solidFill>
                  <a:schemeClr val="tx2">
                    <a:satMod val="130000"/>
                  </a:schemeClr>
                </a:solidFill>
              </a:rPr>
              <a:t/>
            </a:r>
            <a:br>
              <a:rPr lang="en-US" dirty="0" smtClean="0">
                <a:solidFill>
                  <a:schemeClr val="tx2">
                    <a:satMod val="130000"/>
                  </a:schemeClr>
                </a:solidFill>
              </a:rPr>
            </a:br>
            <a:endParaRPr lang="en-US" dirty="0">
              <a:solidFill>
                <a:schemeClr val="tx2">
                  <a:satMod val="130000"/>
                </a:schemeClr>
              </a:solidFill>
            </a:endParaRPr>
          </a:p>
        </p:txBody>
      </p:sp>
      <p:sp>
        <p:nvSpPr>
          <p:cNvPr id="3" name="Content Placeholder 2"/>
          <p:cNvSpPr>
            <a:spLocks noGrp="1"/>
          </p:cNvSpPr>
          <p:nvPr>
            <p:ph idx="1"/>
          </p:nvPr>
        </p:nvSpPr>
        <p:spPr>
          <a:xfrm>
            <a:off x="1143000" y="914400"/>
            <a:ext cx="7467600" cy="4876800"/>
          </a:xfrm>
        </p:spPr>
        <p:txBody>
          <a:bodyPr>
            <a:normAutofit fontScale="92500"/>
          </a:bodyPr>
          <a:lstStyle/>
          <a:p>
            <a:pPr marL="365760" indent="-283464" eaLnBrk="1" fontAlgn="auto" hangingPunct="1">
              <a:lnSpc>
                <a:spcPct val="200000"/>
              </a:lnSpc>
              <a:spcAft>
                <a:spcPts val="0"/>
              </a:spcAft>
              <a:buFont typeface="Wingdings 2"/>
              <a:buChar char=""/>
              <a:defRPr/>
            </a:pPr>
            <a:r>
              <a:rPr lang="en-GB" sz="2400" dirty="0" smtClean="0">
                <a:latin typeface="Times New Roman" pitchFamily="18" charset="0"/>
                <a:cs typeface="Times New Roman" pitchFamily="18" charset="0"/>
              </a:rPr>
              <a:t>This study has shown that parasite control results in improved immune response to ND vaccination by the experimental birds; total parasite treatment giving better results than partial treatments (for ecto- or endo-parasites only).</a:t>
            </a:r>
            <a:endParaRPr lang="en-US" sz="2400" dirty="0" smtClean="0">
              <a:latin typeface="Times New Roman" pitchFamily="18" charset="0"/>
              <a:cs typeface="Times New Roman" pitchFamily="18" charset="0"/>
            </a:endParaRPr>
          </a:p>
          <a:p>
            <a:pPr marL="365760" indent="-283464" eaLnBrk="1" fontAlgn="auto" hangingPunct="1">
              <a:lnSpc>
                <a:spcPct val="200000"/>
              </a:lnSpc>
              <a:spcAft>
                <a:spcPts val="0"/>
              </a:spcAft>
              <a:buFont typeface="Wingdings 2"/>
              <a:buChar char=""/>
              <a:defRPr/>
            </a:pPr>
            <a:r>
              <a:rPr lang="en-GB" sz="2400" dirty="0" smtClean="0">
                <a:latin typeface="Times New Roman" pitchFamily="18" charset="0"/>
                <a:cs typeface="Times New Roman" pitchFamily="18" charset="0"/>
              </a:rPr>
              <a:t>Albendazole at a dosage of 20mg/kg </a:t>
            </a:r>
            <a:r>
              <a:rPr lang="en-GB" sz="2400" dirty="0" err="1" smtClean="0">
                <a:latin typeface="Times New Roman" pitchFamily="18" charset="0"/>
                <a:cs typeface="Times New Roman" pitchFamily="18" charset="0"/>
              </a:rPr>
              <a:t>bwt</a:t>
            </a:r>
            <a:r>
              <a:rPr lang="en-GB" sz="2400" dirty="0" smtClean="0">
                <a:latin typeface="Times New Roman" pitchFamily="18" charset="0"/>
                <a:cs typeface="Times New Roman" pitchFamily="18" charset="0"/>
              </a:rPr>
              <a:t> is both safe and efficient for helminth treatment</a:t>
            </a:r>
            <a:endParaRPr lang="en-US" sz="2400" dirty="0" smtClean="0">
              <a:latin typeface="Times New Roman" pitchFamily="18" charset="0"/>
              <a:cs typeface="Times New Roman" pitchFamily="18" charset="0"/>
            </a:endParaRPr>
          </a:p>
          <a:p>
            <a:pPr marL="365760" indent="-283464" eaLnBrk="1" fontAlgn="auto" hangingPunct="1">
              <a:lnSpc>
                <a:spcPct val="200000"/>
              </a:lnSpc>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solidFill>
                  <a:schemeClr val="tx2">
                    <a:satMod val="130000"/>
                  </a:schemeClr>
                </a:solidFill>
              </a:rPr>
              <a:t>Acknowledgment</a:t>
            </a:r>
            <a:endParaRPr lang="en-US" dirty="0">
              <a:solidFill>
                <a:schemeClr val="tx2">
                  <a:satMod val="130000"/>
                </a:schemeClr>
              </a:solidFill>
            </a:endParaRPr>
          </a:p>
        </p:txBody>
      </p:sp>
      <p:sp>
        <p:nvSpPr>
          <p:cNvPr id="3" name="Content Placeholder 2"/>
          <p:cNvSpPr>
            <a:spLocks noGrp="1"/>
          </p:cNvSpPr>
          <p:nvPr>
            <p:ph idx="1"/>
          </p:nvPr>
        </p:nvSpPr>
        <p:spPr>
          <a:xfrm>
            <a:off x="1143000" y="1066800"/>
            <a:ext cx="7791450" cy="5181600"/>
          </a:xfrm>
        </p:spPr>
        <p:txBody>
          <a:bodyPr>
            <a:normAutofit fontScale="92500" lnSpcReduction="20000"/>
          </a:bodyPr>
          <a:lstStyle/>
          <a:p>
            <a:pPr marL="365760" indent="-283464" eaLnBrk="1" fontAlgn="auto" hangingPunct="1">
              <a:lnSpc>
                <a:spcPct val="200000"/>
              </a:lnSpc>
              <a:spcAft>
                <a:spcPts val="0"/>
              </a:spcAft>
              <a:buFont typeface="Wingdings 2"/>
              <a:buChar char=""/>
              <a:defRPr/>
            </a:pPr>
            <a:r>
              <a:rPr lang="en-GB" dirty="0" smtClean="0">
                <a:latin typeface="Times New Roman" pitchFamily="18" charset="0"/>
                <a:cs typeface="Times New Roman" pitchFamily="18" charset="0"/>
              </a:rPr>
              <a:t>The authors would like to thank J.K. Kibe, Mary Mutune and R.O. Otieno for their technical assistance, the farmers of Mbeere for their corporation, the University of Nairobi and RUFORUM for their sponsorship and funding of the project</a:t>
            </a:r>
            <a:endParaRPr lang="en-US" dirty="0" smtClean="0">
              <a:latin typeface="Times New Roman" pitchFamily="18" charset="0"/>
              <a:cs typeface="Times New Roman" pitchFamily="18" charset="0"/>
            </a:endParaRPr>
          </a:p>
          <a:p>
            <a:pPr marL="365760" indent="-283464" eaLnBrk="1" fontAlgn="auto" hangingPunct="1">
              <a:lnSpc>
                <a:spcPct val="200000"/>
              </a:lnSpc>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GB" sz="3200" b="1" dirty="0" smtClean="0">
                <a:solidFill>
                  <a:schemeClr val="tx2">
                    <a:satMod val="130000"/>
                  </a:schemeClr>
                </a:solidFill>
                <a:latin typeface="Times New Roman" pitchFamily="18" charset="0"/>
                <a:cs typeface="Times New Roman" pitchFamily="18" charset="0"/>
              </a:rPr>
              <a:t>Introduction</a:t>
            </a:r>
            <a:r>
              <a:rPr lang="en-US" sz="3200" dirty="0" smtClean="0">
                <a:solidFill>
                  <a:schemeClr val="tx2">
                    <a:satMod val="130000"/>
                  </a:schemeClr>
                </a:solidFill>
                <a:latin typeface="Times New Roman" pitchFamily="18" charset="0"/>
                <a:cs typeface="Times New Roman" pitchFamily="18" charset="0"/>
              </a:rPr>
              <a:t/>
            </a:r>
            <a:br>
              <a:rPr lang="en-US" sz="3200" dirty="0" smtClean="0">
                <a:solidFill>
                  <a:schemeClr val="tx2">
                    <a:satMod val="130000"/>
                  </a:schemeClr>
                </a:solidFill>
                <a:latin typeface="Times New Roman" pitchFamily="18" charset="0"/>
                <a:cs typeface="Times New Roman" pitchFamily="18" charset="0"/>
              </a:rPr>
            </a:br>
            <a:endParaRPr lang="en-US" sz="3200" dirty="0">
              <a:solidFill>
                <a:schemeClr val="tx2">
                  <a:satMod val="13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143000" y="838200"/>
            <a:ext cx="8001000" cy="5867400"/>
          </a:xfrm>
        </p:spPr>
        <p:txBody>
          <a:bodyPr>
            <a:normAutofit fontScale="62500" lnSpcReduction="20000"/>
          </a:bodyPr>
          <a:lstStyle/>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Free-range poultry keeping is the most common type of poultry production system in Kenya.   </a:t>
            </a:r>
          </a:p>
          <a:p>
            <a:pPr marL="365760" indent="-283464" eaLnBrk="1" fontAlgn="auto" hangingPunct="1">
              <a:lnSpc>
                <a:spcPct val="220000"/>
              </a:lnSpc>
              <a:spcAft>
                <a:spcPts val="0"/>
              </a:spcAft>
              <a:buFont typeface="Wingdings 2"/>
              <a:buChar char=""/>
              <a:defRPr/>
            </a:pPr>
            <a:r>
              <a:rPr lang="en-ZA" dirty="0" smtClean="0">
                <a:latin typeface="Times New Roman" pitchFamily="18" charset="0"/>
                <a:cs typeface="Times New Roman" pitchFamily="18" charset="0"/>
              </a:rPr>
              <a:t>Though they have low production levels compared to their exotic counterparts</a:t>
            </a:r>
            <a:r>
              <a:rPr lang="en-GB" dirty="0" smtClean="0">
                <a:latin typeface="Times New Roman" pitchFamily="18" charset="0"/>
                <a:cs typeface="Times New Roman" pitchFamily="18" charset="0"/>
              </a:rPr>
              <a:t> (Yongolo </a:t>
            </a:r>
            <a:r>
              <a:rPr lang="en-GB" i="1" dirty="0" smtClean="0">
                <a:latin typeface="Times New Roman" pitchFamily="18" charset="0"/>
                <a:cs typeface="Times New Roman" pitchFamily="18" charset="0"/>
              </a:rPr>
              <a:t>et al.</a:t>
            </a:r>
            <a:r>
              <a:rPr lang="en-GB" dirty="0" smtClean="0">
                <a:latin typeface="Times New Roman" pitchFamily="18" charset="0"/>
                <a:cs typeface="Times New Roman" pitchFamily="18" charset="0"/>
              </a:rPr>
              <a:t>, 1997)</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Newcastle disease (ND) is documented among the most important diseases in the world, causing devastating losses in both commercial and village chickens</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As a viral disease; it can only be effectively controlled through vaccination.</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52400"/>
            <a:ext cx="8001000" cy="6477000"/>
          </a:xfrm>
        </p:spPr>
        <p:txBody>
          <a:bodyPr>
            <a:normAutofit fontScale="62500" lnSpcReduction="20000"/>
          </a:bodyPr>
          <a:lstStyle/>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Parasites have a tendency of causing stress to the birds through nutrient consumption, blood sucking and irritation; have also been isolated at high levels from chickens from this area. (Prevalence at a range of 90 – 96% (Maina, 2005; Sabuni, 2009))</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Stress has been reported to cause immunosuppression (Njagi </a:t>
            </a:r>
            <a:r>
              <a:rPr lang="en-GB" i="1" dirty="0" smtClean="0">
                <a:latin typeface="Times New Roman" pitchFamily="18" charset="0"/>
                <a:cs typeface="Times New Roman" pitchFamily="18" charset="0"/>
              </a:rPr>
              <a:t>et al.</a:t>
            </a:r>
            <a:r>
              <a:rPr lang="en-GB" dirty="0" smtClean="0">
                <a:latin typeface="Times New Roman" pitchFamily="18" charset="0"/>
                <a:cs typeface="Times New Roman" pitchFamily="18" charset="0"/>
              </a:rPr>
              <a:t>, 2010a). </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This study was carried out to check on the extent to which these parasites (ecto- and endo-) may suppress immune response to ND vaccination. </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This was done through monitoring of antibody titers after selective parasite treatments followed by ND vaccination.</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GB" sz="3200" dirty="0" smtClean="0">
                <a:solidFill>
                  <a:schemeClr val="tx2">
                    <a:satMod val="130000"/>
                  </a:schemeClr>
                </a:solidFill>
                <a:latin typeface="Times New Roman" pitchFamily="18" charset="0"/>
                <a:cs typeface="Times New Roman" pitchFamily="18" charset="0"/>
              </a:rPr>
              <a:t>MATERIALS AND METHODS</a:t>
            </a:r>
            <a:r>
              <a:rPr lang="en-US" sz="3200" dirty="0" smtClean="0">
                <a:solidFill>
                  <a:schemeClr val="tx2">
                    <a:satMod val="130000"/>
                  </a:schemeClr>
                </a:solidFill>
                <a:latin typeface="Times New Roman" pitchFamily="18" charset="0"/>
                <a:cs typeface="Times New Roman" pitchFamily="18" charset="0"/>
              </a:rPr>
              <a:t/>
            </a:r>
            <a:br>
              <a:rPr lang="en-US" sz="3200" dirty="0" smtClean="0">
                <a:solidFill>
                  <a:schemeClr val="tx2">
                    <a:satMod val="130000"/>
                  </a:schemeClr>
                </a:solidFill>
                <a:latin typeface="Times New Roman" pitchFamily="18" charset="0"/>
                <a:cs typeface="Times New Roman" pitchFamily="18" charset="0"/>
              </a:rPr>
            </a:br>
            <a:endParaRPr lang="en-US" sz="3200" dirty="0">
              <a:solidFill>
                <a:schemeClr val="tx2">
                  <a:satMod val="13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066800" y="609600"/>
            <a:ext cx="8077200" cy="6553200"/>
          </a:xfrm>
        </p:spPr>
        <p:txBody>
          <a:bodyPr>
            <a:normAutofit fontScale="55000" lnSpcReduction="20000"/>
          </a:bodyPr>
          <a:lstStyle/>
          <a:p>
            <a:pPr marL="365760" indent="-283464" eaLnBrk="1" fontAlgn="auto" hangingPunct="1">
              <a:lnSpc>
                <a:spcPct val="220000"/>
              </a:lnSpc>
              <a:spcAft>
                <a:spcPts val="0"/>
              </a:spcAft>
              <a:buFont typeface="Wingdings 2"/>
              <a:buChar char=""/>
              <a:defRPr/>
            </a:pPr>
            <a:r>
              <a:rPr lang="en-GB" u="sng" dirty="0" smtClean="0">
                <a:latin typeface="Times New Roman" pitchFamily="18" charset="0"/>
                <a:cs typeface="Times New Roman" pitchFamily="18" charset="0"/>
              </a:rPr>
              <a:t>Experimental birds</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 Seventy two chickens from a population that was confirmed to be infected with ecto- and endo-parasites, with no previous history of vaccination or worm control, were used in this study.</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They were given two weeks to acclimatize, during which period the pre-experiment parasitic and ND antibody titer levels </a:t>
            </a:r>
            <a:r>
              <a:rPr lang="en-GB" dirty="0" smtClean="0">
                <a:solidFill>
                  <a:srgbClr val="FF0000"/>
                </a:solidFill>
                <a:latin typeface="Times New Roman" pitchFamily="18" charset="0"/>
                <a:cs typeface="Times New Roman" pitchFamily="18" charset="0"/>
              </a:rPr>
              <a:t> </a:t>
            </a:r>
            <a:r>
              <a:rPr lang="en-GB" dirty="0" smtClean="0">
                <a:latin typeface="Times New Roman" pitchFamily="18" charset="0"/>
                <a:cs typeface="Times New Roman" pitchFamily="18" charset="0"/>
              </a:rPr>
              <a:t>were</a:t>
            </a:r>
            <a:r>
              <a:rPr lang="en-GB" dirty="0" smtClean="0">
                <a:solidFill>
                  <a:srgbClr val="FF0000"/>
                </a:solidFill>
                <a:latin typeface="Times New Roman" pitchFamily="18" charset="0"/>
                <a:cs typeface="Times New Roman" pitchFamily="18" charset="0"/>
              </a:rPr>
              <a:t> </a:t>
            </a:r>
            <a:r>
              <a:rPr lang="en-GB" dirty="0" smtClean="0">
                <a:latin typeface="Times New Roman" pitchFamily="18" charset="0"/>
                <a:cs typeface="Times New Roman" pitchFamily="18" charset="0"/>
              </a:rPr>
              <a:t>established by sacrificing eight (8) randomly selected birds and carrying out post-mortem examination; this was to ascertain that the birds had parasites</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The birds were found to harbour lice, helminths and coccidia and this was used to divide the remaining birds into eight different groups of 8 birds each, as given in Table 1.</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0"/>
            <a:ext cx="7499350" cy="1143000"/>
          </a:xfrm>
        </p:spPr>
        <p:txBody>
          <a:bodyPr>
            <a:normAutofit fontScale="90000"/>
          </a:bodyPr>
          <a:lstStyle/>
          <a:p>
            <a:pPr eaLnBrk="1" fontAlgn="auto" hangingPunct="1">
              <a:lnSpc>
                <a:spcPct val="150000"/>
              </a:lnSpc>
              <a:spcAft>
                <a:spcPts val="0"/>
              </a:spcAft>
              <a:defRPr/>
            </a:pPr>
            <a:r>
              <a:rPr lang="en-GB" sz="2000" b="1" dirty="0" smtClean="0">
                <a:solidFill>
                  <a:schemeClr val="tx2">
                    <a:satMod val="130000"/>
                  </a:schemeClr>
                </a:solidFill>
                <a:latin typeface="Times New Roman" pitchFamily="18" charset="0"/>
                <a:cs typeface="Times New Roman" pitchFamily="18" charset="0"/>
              </a:rPr>
              <a:t>Table 1: Experimental groups, with respect to parasite treatment, coccidia treatment and vaccination</a:t>
            </a:r>
            <a:r>
              <a:rPr lang="en-US" sz="2000" dirty="0" smtClean="0">
                <a:solidFill>
                  <a:schemeClr val="tx2">
                    <a:satMod val="130000"/>
                  </a:schemeClr>
                </a:solidFill>
                <a:latin typeface="Times New Roman" pitchFamily="18" charset="0"/>
                <a:cs typeface="Times New Roman" pitchFamily="18" charset="0"/>
              </a:rPr>
              <a:t/>
            </a:r>
            <a:br>
              <a:rPr lang="en-US" sz="2000" dirty="0" smtClean="0">
                <a:solidFill>
                  <a:schemeClr val="tx2">
                    <a:satMod val="130000"/>
                  </a:schemeClr>
                </a:solidFill>
                <a:latin typeface="Times New Roman" pitchFamily="18" charset="0"/>
                <a:cs typeface="Times New Roman" pitchFamily="18" charset="0"/>
              </a:rPr>
            </a:br>
            <a:endParaRPr lang="en-US" sz="2000" dirty="0">
              <a:solidFill>
                <a:schemeClr val="tx2">
                  <a:satMod val="130000"/>
                </a:schemeClr>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219200" y="838200"/>
          <a:ext cx="7772400" cy="5867402"/>
        </p:xfrm>
        <a:graphic>
          <a:graphicData uri="http://schemas.openxmlformats.org/drawingml/2006/table">
            <a:tbl>
              <a:tblPr firstRow="1" bandRow="1">
                <a:tableStyleId>{5C22544A-7EE6-4342-B048-85BDC9FD1C3A}</a:tableStyleId>
              </a:tblPr>
              <a:tblGrid>
                <a:gridCol w="1295400"/>
                <a:gridCol w="1295400"/>
                <a:gridCol w="1295400"/>
                <a:gridCol w="1295400"/>
                <a:gridCol w="1295400"/>
                <a:gridCol w="1295400"/>
              </a:tblGrid>
              <a:tr h="619795">
                <a:tc>
                  <a:txBody>
                    <a:bodyPr/>
                    <a:lstStyle/>
                    <a:p>
                      <a:pPr algn="just">
                        <a:lnSpc>
                          <a:spcPct val="115000"/>
                        </a:lnSpc>
                        <a:spcAft>
                          <a:spcPts val="0"/>
                        </a:spcAft>
                      </a:pPr>
                      <a:r>
                        <a:rPr lang="en-GB" sz="1100" b="1" dirty="0">
                          <a:latin typeface="Calibri"/>
                        </a:rPr>
                        <a:t>Group of chicken</a:t>
                      </a:r>
                      <a:endParaRPr lang="en-US" sz="1100" dirty="0">
                        <a:latin typeface="Calibri"/>
                      </a:endParaRPr>
                    </a:p>
                  </a:txBody>
                  <a:tcPr marL="68580" marR="68580" marT="0" marB="0"/>
                </a:tc>
                <a:tc>
                  <a:txBody>
                    <a:bodyPr/>
                    <a:lstStyle/>
                    <a:p>
                      <a:pPr algn="just">
                        <a:lnSpc>
                          <a:spcPct val="115000"/>
                        </a:lnSpc>
                        <a:spcAft>
                          <a:spcPts val="0"/>
                        </a:spcAft>
                      </a:pPr>
                      <a:r>
                        <a:rPr lang="en-GB" sz="1100" b="1">
                          <a:latin typeface="Calibri"/>
                        </a:rPr>
                        <a:t>No. of chicken </a:t>
                      </a:r>
                      <a:endParaRPr lang="en-US" sz="1100">
                        <a:latin typeface="Calibri"/>
                      </a:endParaRPr>
                    </a:p>
                  </a:txBody>
                  <a:tcPr marL="68580" marR="68580" marT="0" marB="0"/>
                </a:tc>
                <a:tc>
                  <a:txBody>
                    <a:bodyPr/>
                    <a:lstStyle/>
                    <a:p>
                      <a:pPr algn="just">
                        <a:lnSpc>
                          <a:spcPct val="115000"/>
                        </a:lnSpc>
                        <a:spcAft>
                          <a:spcPts val="0"/>
                        </a:spcAft>
                      </a:pPr>
                      <a:r>
                        <a:rPr lang="en-GB" sz="1100" b="1">
                          <a:latin typeface="Calibri"/>
                        </a:rPr>
                        <a:t>Endoparasites treatment</a:t>
                      </a:r>
                      <a:endParaRPr lang="en-US" sz="1100">
                        <a:latin typeface="Calibri"/>
                      </a:endParaRPr>
                    </a:p>
                  </a:txBody>
                  <a:tcPr marL="68580" marR="68580" marT="0" marB="0"/>
                </a:tc>
                <a:tc>
                  <a:txBody>
                    <a:bodyPr/>
                    <a:lstStyle/>
                    <a:p>
                      <a:pPr algn="just">
                        <a:lnSpc>
                          <a:spcPct val="115000"/>
                        </a:lnSpc>
                        <a:spcAft>
                          <a:spcPts val="0"/>
                        </a:spcAft>
                      </a:pPr>
                      <a:r>
                        <a:rPr lang="en-GB" sz="1100" b="1">
                          <a:latin typeface="Calibri"/>
                        </a:rPr>
                        <a:t>Ectoparasites treatment</a:t>
                      </a:r>
                      <a:endParaRPr lang="en-US" sz="1100">
                        <a:latin typeface="Calibri"/>
                      </a:endParaRPr>
                    </a:p>
                  </a:txBody>
                  <a:tcPr marL="68580" marR="68580" marT="0" marB="0"/>
                </a:tc>
                <a:tc>
                  <a:txBody>
                    <a:bodyPr/>
                    <a:lstStyle/>
                    <a:p>
                      <a:pPr algn="just">
                        <a:lnSpc>
                          <a:spcPct val="115000"/>
                        </a:lnSpc>
                        <a:spcAft>
                          <a:spcPts val="0"/>
                        </a:spcAft>
                      </a:pPr>
                      <a:r>
                        <a:rPr lang="en-GB" sz="1100" b="1">
                          <a:latin typeface="Calibri"/>
                        </a:rPr>
                        <a:t>ND vaccination</a:t>
                      </a:r>
                      <a:endParaRPr lang="en-US" sz="1100">
                        <a:latin typeface="Calibri"/>
                      </a:endParaRPr>
                    </a:p>
                  </a:txBody>
                  <a:tcPr marL="68580" marR="68580" marT="0" marB="0"/>
                </a:tc>
                <a:tc>
                  <a:txBody>
                    <a:bodyPr/>
                    <a:lstStyle/>
                    <a:p>
                      <a:pPr algn="just">
                        <a:lnSpc>
                          <a:spcPct val="115000"/>
                        </a:lnSpc>
                        <a:spcAft>
                          <a:spcPts val="0"/>
                        </a:spcAft>
                      </a:pPr>
                      <a:r>
                        <a:rPr lang="en-GB" sz="1100" b="1">
                          <a:latin typeface="Calibri"/>
                        </a:rPr>
                        <a:t>Coccidia treatment</a:t>
                      </a:r>
                      <a:endParaRPr lang="en-US" sz="1100">
                        <a:latin typeface="Calibri"/>
                      </a:endParaRPr>
                    </a:p>
                  </a:txBody>
                  <a:tcPr marL="68580" marR="68580" marT="0" marB="0"/>
                </a:tc>
              </a:tr>
              <a:tr h="661116">
                <a:tc>
                  <a:txBody>
                    <a:bodyPr/>
                    <a:lstStyle/>
                    <a:p>
                      <a:pPr algn="just">
                        <a:lnSpc>
                          <a:spcPct val="200000"/>
                        </a:lnSpc>
                        <a:spcAft>
                          <a:spcPts val="0"/>
                        </a:spcAft>
                      </a:pPr>
                      <a:r>
                        <a:rPr lang="en-GB" sz="1100">
                          <a:latin typeface="Calibri"/>
                        </a:rPr>
                        <a:t>1</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8</a:t>
                      </a:r>
                      <a:endParaRPr lang="en-US" sz="1100">
                        <a:latin typeface="Calibri"/>
                      </a:endParaRPr>
                    </a:p>
                  </a:txBody>
                  <a:tcPr marL="68580" marR="68580" marT="0" marB="0"/>
                </a:tc>
                <a:tc>
                  <a:txBody>
                    <a:bodyPr/>
                    <a:lstStyle/>
                    <a:p>
                      <a:pPr algn="just">
                        <a:lnSpc>
                          <a:spcPct val="200000"/>
                        </a:lnSpc>
                        <a:spcAft>
                          <a:spcPts val="0"/>
                        </a:spcAft>
                      </a:pPr>
                      <a:r>
                        <a:rPr lang="en-GB" sz="1100" dirty="0">
                          <a:latin typeface="Calibri"/>
                        </a:rPr>
                        <a:t>- </a:t>
                      </a:r>
                      <a:endParaRPr lang="en-US" sz="1100" dirty="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Tolrazuril (Intracox)</a:t>
                      </a:r>
                      <a:endParaRPr lang="en-US" sz="1100">
                        <a:latin typeface="Calibri"/>
                      </a:endParaRPr>
                    </a:p>
                  </a:txBody>
                  <a:tcPr marL="68580" marR="68580" marT="0" marB="0"/>
                </a:tc>
              </a:tr>
              <a:tr h="661116">
                <a:tc>
                  <a:txBody>
                    <a:bodyPr/>
                    <a:lstStyle/>
                    <a:p>
                      <a:pPr algn="just">
                        <a:lnSpc>
                          <a:spcPct val="200000"/>
                        </a:lnSpc>
                        <a:spcAft>
                          <a:spcPts val="0"/>
                        </a:spcAft>
                      </a:pPr>
                      <a:r>
                        <a:rPr lang="en-GB" sz="1100">
                          <a:latin typeface="Calibri"/>
                        </a:rPr>
                        <a:t>2</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8</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Albendazole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Tolrazuril (Intracox)</a:t>
                      </a:r>
                      <a:endParaRPr lang="en-US" sz="1100">
                        <a:latin typeface="Calibri"/>
                      </a:endParaRPr>
                    </a:p>
                  </a:txBody>
                  <a:tcPr marL="68580" marR="68580" marT="0" marB="0"/>
                </a:tc>
              </a:tr>
              <a:tr h="661116">
                <a:tc>
                  <a:txBody>
                    <a:bodyPr/>
                    <a:lstStyle/>
                    <a:p>
                      <a:pPr algn="just">
                        <a:lnSpc>
                          <a:spcPct val="200000"/>
                        </a:lnSpc>
                        <a:spcAft>
                          <a:spcPts val="0"/>
                        </a:spcAft>
                      </a:pPr>
                      <a:r>
                        <a:rPr lang="en-GB" sz="1100">
                          <a:latin typeface="Calibri"/>
                        </a:rPr>
                        <a:t>3</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8</a:t>
                      </a:r>
                      <a:endParaRPr lang="en-US" sz="1100">
                        <a:latin typeface="Calibri"/>
                      </a:endParaRPr>
                    </a:p>
                  </a:txBody>
                  <a:tcPr marL="68580" marR="68580" marT="0" marB="0"/>
                </a:tc>
                <a:tc>
                  <a:txBody>
                    <a:bodyPr/>
                    <a:lstStyle/>
                    <a:p>
                      <a:pPr marL="342900" marR="0" lvl="0" indent="-342900" algn="just">
                        <a:lnSpc>
                          <a:spcPct val="200000"/>
                        </a:lnSpc>
                        <a:spcBef>
                          <a:spcPts val="500"/>
                        </a:spcBef>
                        <a:spcAft>
                          <a:spcPts val="0"/>
                        </a:spcAft>
                        <a:buFont typeface="Times New Roman"/>
                        <a:buChar char="-"/>
                      </a:pPr>
                      <a:endParaRPr lang="en-US" sz="1100">
                        <a:latin typeface="Calibri"/>
                        <a:ea typeface="Times New Roman"/>
                      </a:endParaRPr>
                    </a:p>
                  </a:txBody>
                  <a:tcPr marL="68580" marR="68580" marT="0" marB="0"/>
                </a:tc>
                <a:tc>
                  <a:txBody>
                    <a:bodyPr/>
                    <a:lstStyle/>
                    <a:p>
                      <a:pPr algn="just">
                        <a:lnSpc>
                          <a:spcPct val="200000"/>
                        </a:lnSpc>
                        <a:spcAft>
                          <a:spcPts val="0"/>
                        </a:spcAft>
                      </a:pPr>
                      <a:r>
                        <a:rPr lang="en-GB" sz="1100">
                          <a:latin typeface="Calibri"/>
                        </a:rPr>
                        <a:t>Sevin+permethrin</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Tolrazuril (Intracox)</a:t>
                      </a:r>
                      <a:endParaRPr lang="en-US" sz="1100">
                        <a:latin typeface="Calibri"/>
                      </a:endParaRPr>
                    </a:p>
                  </a:txBody>
                  <a:tcPr marL="68580" marR="68580" marT="0" marB="0"/>
                </a:tc>
              </a:tr>
              <a:tr h="661116">
                <a:tc>
                  <a:txBody>
                    <a:bodyPr/>
                    <a:lstStyle/>
                    <a:p>
                      <a:pPr algn="just">
                        <a:lnSpc>
                          <a:spcPct val="200000"/>
                        </a:lnSpc>
                        <a:spcAft>
                          <a:spcPts val="0"/>
                        </a:spcAft>
                      </a:pPr>
                      <a:r>
                        <a:rPr lang="en-GB" sz="1100">
                          <a:latin typeface="Calibri"/>
                        </a:rPr>
                        <a:t>4</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8</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Albendazole</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Sevin+permethrin</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Tolrazuril (Intracox)</a:t>
                      </a:r>
                      <a:endParaRPr lang="en-US" sz="1100">
                        <a:latin typeface="Calibri"/>
                      </a:endParaRPr>
                    </a:p>
                  </a:txBody>
                  <a:tcPr marL="68580" marR="68580" marT="0" marB="0"/>
                </a:tc>
              </a:tr>
              <a:tr h="661116">
                <a:tc>
                  <a:txBody>
                    <a:bodyPr/>
                    <a:lstStyle/>
                    <a:p>
                      <a:pPr algn="just">
                        <a:lnSpc>
                          <a:spcPct val="200000"/>
                        </a:lnSpc>
                        <a:spcAft>
                          <a:spcPts val="0"/>
                        </a:spcAft>
                      </a:pPr>
                      <a:r>
                        <a:rPr lang="en-GB" sz="1100">
                          <a:latin typeface="Calibri"/>
                        </a:rPr>
                        <a:t>5</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8</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Albendazole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Tolrazuril (Intracox) </a:t>
                      </a:r>
                      <a:endParaRPr lang="en-US" sz="1100">
                        <a:latin typeface="Calibri"/>
                      </a:endParaRPr>
                    </a:p>
                  </a:txBody>
                  <a:tcPr marL="68580" marR="68580" marT="0" marB="0"/>
                </a:tc>
              </a:tr>
              <a:tr h="661116">
                <a:tc>
                  <a:txBody>
                    <a:bodyPr/>
                    <a:lstStyle/>
                    <a:p>
                      <a:pPr algn="just">
                        <a:lnSpc>
                          <a:spcPct val="200000"/>
                        </a:lnSpc>
                        <a:spcAft>
                          <a:spcPts val="0"/>
                        </a:spcAft>
                      </a:pPr>
                      <a:r>
                        <a:rPr lang="en-GB" sz="1100">
                          <a:latin typeface="Calibri"/>
                        </a:rPr>
                        <a:t>6</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8</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Sevin+permethrin</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Tolrazuril (Intracox)</a:t>
                      </a:r>
                      <a:endParaRPr lang="en-US" sz="1100">
                        <a:latin typeface="Calibri"/>
                      </a:endParaRPr>
                    </a:p>
                  </a:txBody>
                  <a:tcPr marL="68580" marR="68580" marT="0" marB="0"/>
                </a:tc>
              </a:tr>
              <a:tr h="661116">
                <a:tc>
                  <a:txBody>
                    <a:bodyPr/>
                    <a:lstStyle/>
                    <a:p>
                      <a:pPr algn="just">
                        <a:lnSpc>
                          <a:spcPct val="200000"/>
                        </a:lnSpc>
                        <a:spcAft>
                          <a:spcPts val="0"/>
                        </a:spcAft>
                      </a:pPr>
                      <a:r>
                        <a:rPr lang="en-GB" sz="1100">
                          <a:latin typeface="Calibri"/>
                        </a:rPr>
                        <a:t>7</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8</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Albendazole</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Sevin+permethrin</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Tolrazuril (Intracox)</a:t>
                      </a:r>
                      <a:endParaRPr lang="en-US" sz="1100">
                        <a:latin typeface="Calibri"/>
                      </a:endParaRPr>
                    </a:p>
                  </a:txBody>
                  <a:tcPr marL="68580" marR="68580" marT="0" marB="0"/>
                </a:tc>
              </a:tr>
              <a:tr h="619795">
                <a:tc>
                  <a:txBody>
                    <a:bodyPr/>
                    <a:lstStyle/>
                    <a:p>
                      <a:pPr algn="just">
                        <a:lnSpc>
                          <a:spcPct val="200000"/>
                        </a:lnSpc>
                        <a:spcAft>
                          <a:spcPts val="0"/>
                        </a:spcAft>
                      </a:pPr>
                      <a:r>
                        <a:rPr lang="en-GB" sz="1100">
                          <a:latin typeface="Calibri"/>
                        </a:rPr>
                        <a:t>8</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8</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a:latin typeface="Calibri"/>
                        </a:rPr>
                        <a:t>- </a:t>
                      </a:r>
                      <a:endParaRPr lang="en-US" sz="1100">
                        <a:latin typeface="Calibri"/>
                      </a:endParaRPr>
                    </a:p>
                  </a:txBody>
                  <a:tcPr marL="68580" marR="68580" marT="0" marB="0"/>
                </a:tc>
                <a:tc>
                  <a:txBody>
                    <a:bodyPr/>
                    <a:lstStyle/>
                    <a:p>
                      <a:pPr algn="just">
                        <a:lnSpc>
                          <a:spcPct val="200000"/>
                        </a:lnSpc>
                        <a:spcAft>
                          <a:spcPts val="0"/>
                        </a:spcAft>
                      </a:pPr>
                      <a:r>
                        <a:rPr lang="en-GB" sz="1100" dirty="0">
                          <a:latin typeface="Calibri"/>
                        </a:rPr>
                        <a:t>- </a:t>
                      </a:r>
                      <a:endParaRPr lang="en-US" sz="1100" dirty="0">
                        <a:latin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0"/>
            <a:ext cx="7499350" cy="1143000"/>
          </a:xfrm>
        </p:spPr>
        <p:txBody>
          <a:bodyPr/>
          <a:lstStyle/>
          <a:p>
            <a:pPr algn="ctr" eaLnBrk="1" fontAlgn="auto" hangingPunct="1">
              <a:spcAft>
                <a:spcPts val="0"/>
              </a:spcAft>
              <a:defRPr/>
            </a:pPr>
            <a:r>
              <a:rPr lang="en-GB" sz="2400" b="1" dirty="0" smtClean="0">
                <a:solidFill>
                  <a:schemeClr val="tx2">
                    <a:satMod val="130000"/>
                  </a:schemeClr>
                </a:solidFill>
                <a:latin typeface="Times New Roman" pitchFamily="18" charset="0"/>
                <a:cs typeface="Times New Roman" pitchFamily="18" charset="0"/>
              </a:rPr>
              <a:t>Treatment and vaccination</a:t>
            </a:r>
            <a:r>
              <a:rPr lang="en-US" sz="2400" dirty="0" smtClean="0">
                <a:solidFill>
                  <a:schemeClr val="tx2">
                    <a:satMod val="130000"/>
                  </a:schemeClr>
                </a:solidFill>
                <a:latin typeface="Times New Roman" pitchFamily="18" charset="0"/>
                <a:cs typeface="Times New Roman" pitchFamily="18" charset="0"/>
              </a:rPr>
              <a:t/>
            </a:r>
            <a:br>
              <a:rPr lang="en-US" sz="2400" dirty="0" smtClean="0">
                <a:solidFill>
                  <a:schemeClr val="tx2">
                    <a:satMod val="130000"/>
                  </a:schemeClr>
                </a:solidFill>
                <a:latin typeface="Times New Roman" pitchFamily="18" charset="0"/>
                <a:cs typeface="Times New Roman" pitchFamily="18" charset="0"/>
              </a:rPr>
            </a:br>
            <a:endParaRPr lang="en-US" sz="2400" dirty="0">
              <a:solidFill>
                <a:schemeClr val="tx2">
                  <a:satMod val="13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990600" y="533400"/>
            <a:ext cx="8153400" cy="6324600"/>
          </a:xfrm>
        </p:spPr>
        <p:txBody>
          <a:bodyPr>
            <a:normAutofit fontScale="62500" lnSpcReduction="20000"/>
          </a:bodyPr>
          <a:lstStyle/>
          <a:p>
            <a:pPr marL="365760" indent="-283464" eaLnBrk="1" fontAlgn="auto" hangingPunct="1">
              <a:lnSpc>
                <a:spcPct val="220000"/>
              </a:lnSpc>
              <a:spcAft>
                <a:spcPts val="0"/>
              </a:spcAft>
              <a:buFont typeface="Wingdings 2"/>
              <a:buChar char=""/>
              <a:defRPr/>
            </a:pPr>
            <a:r>
              <a:rPr lang="en-GB" dirty="0" err="1" smtClean="0">
                <a:latin typeface="Times New Roman" pitchFamily="18" charset="0"/>
                <a:cs typeface="Times New Roman" pitchFamily="18" charset="0"/>
              </a:rPr>
              <a:t>Ectoparasites</a:t>
            </a:r>
            <a:r>
              <a:rPr lang="en-GB" dirty="0" smtClean="0">
                <a:solidFill>
                  <a:srgbClr val="FF0000"/>
                </a:solidFill>
                <a:latin typeface="Times New Roman" pitchFamily="18" charset="0"/>
                <a:cs typeface="Times New Roman" pitchFamily="18" charset="0"/>
              </a:rPr>
              <a:t> </a:t>
            </a:r>
            <a:r>
              <a:rPr lang="en-GB" dirty="0" smtClean="0">
                <a:latin typeface="Times New Roman" pitchFamily="18" charset="0"/>
                <a:cs typeface="Times New Roman" pitchFamily="18" charset="0"/>
              </a:rPr>
              <a:t>treatment: </a:t>
            </a:r>
            <a:r>
              <a:rPr lang="en-GB" dirty="0" err="1" smtClean="0">
                <a:latin typeface="Times New Roman" pitchFamily="18" charset="0"/>
                <a:cs typeface="Times New Roman" pitchFamily="18" charset="0"/>
              </a:rPr>
              <a:t>Sevin+permethrin</a:t>
            </a:r>
            <a:r>
              <a:rPr lang="en-GB" dirty="0" smtClean="0">
                <a:latin typeface="Times New Roman" pitchFamily="18" charset="0"/>
                <a:cs typeface="Times New Roman" pitchFamily="18" charset="0"/>
              </a:rPr>
              <a:t> (Dusting)</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Helminth treatment: Albendazole (dosage of 20mg/kg body weight via drenching)</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Coccidia treatment: Intracox</a:t>
            </a:r>
            <a:r>
              <a:rPr lang="en-GB" baseline="30000" dirty="0" smtClean="0">
                <a:latin typeface="Times New Roman" pitchFamily="18" charset="0"/>
                <a:cs typeface="Times New Roman" pitchFamily="18" charset="0"/>
              </a:rPr>
              <a:t>®</a:t>
            </a:r>
            <a:r>
              <a:rPr lang="en-GB" dirty="0" smtClean="0">
                <a:latin typeface="Times New Roman" pitchFamily="18" charset="0"/>
                <a:cs typeface="Times New Roman" pitchFamily="18" charset="0"/>
              </a:rPr>
              <a:t> (Tolrazuril 25mg) (Drinking water)</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ND Vaccination: Avivax-F from Kenya Veterinary Vaccine Production Institute (primary vaccination on day 0, a booster 14 days later, followed by another booster 1 month later)</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Blood was collected on weekly basis for six weeks and serum tested using Hemagglutination inhibition was carried out as described by OIE (2000)</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GB" sz="2700" b="1" dirty="0" smtClean="0">
                <a:solidFill>
                  <a:schemeClr val="tx2">
                    <a:satMod val="130000"/>
                  </a:schemeClr>
                </a:solidFill>
                <a:latin typeface="Times New Roman" pitchFamily="18" charset="0"/>
                <a:cs typeface="Times New Roman" pitchFamily="18" charset="0"/>
              </a:rPr>
              <a:t>Examination and identification of the parasites</a:t>
            </a:r>
            <a:r>
              <a:rPr lang="en-US" b="1" dirty="0" smtClean="0">
                <a:solidFill>
                  <a:schemeClr val="tx2">
                    <a:satMod val="130000"/>
                  </a:schemeClr>
                </a:solidFill>
              </a:rPr>
              <a:t/>
            </a:r>
            <a:br>
              <a:rPr lang="en-US" b="1" dirty="0" smtClean="0">
                <a:solidFill>
                  <a:schemeClr val="tx2">
                    <a:satMod val="130000"/>
                  </a:schemeClr>
                </a:solidFill>
              </a:rPr>
            </a:br>
            <a:endParaRPr lang="en-US" dirty="0">
              <a:solidFill>
                <a:schemeClr val="tx2">
                  <a:satMod val="130000"/>
                </a:schemeClr>
              </a:solidFill>
            </a:endParaRPr>
          </a:p>
        </p:txBody>
      </p:sp>
      <p:sp>
        <p:nvSpPr>
          <p:cNvPr id="14339" name="Content Placeholder 2"/>
          <p:cNvSpPr>
            <a:spLocks noGrp="1"/>
          </p:cNvSpPr>
          <p:nvPr>
            <p:ph idx="1"/>
          </p:nvPr>
        </p:nvSpPr>
        <p:spPr>
          <a:xfrm>
            <a:off x="1295400" y="1219200"/>
            <a:ext cx="7696200" cy="4495800"/>
          </a:xfrm>
        </p:spPr>
        <p:txBody>
          <a:bodyPr/>
          <a:lstStyle/>
          <a:p>
            <a:pPr eaLnBrk="1" hangingPunct="1">
              <a:lnSpc>
                <a:spcPct val="200000"/>
              </a:lnSpc>
            </a:pPr>
            <a:r>
              <a:rPr lang="en-GB" sz="2000" smtClean="0">
                <a:latin typeface="Times New Roman" pitchFamily="18" charset="0"/>
                <a:cs typeface="Times New Roman" pitchFamily="18" charset="0"/>
              </a:rPr>
              <a:t>All the helminths were examined under light microscope and were identified on the basis of helminthological keys described by Soulsby (1982) and Permin and Hansen (1998).</a:t>
            </a:r>
            <a:endParaRPr lang="en-US" sz="2000" smtClean="0">
              <a:latin typeface="Times New Roman" pitchFamily="18" charset="0"/>
              <a:cs typeface="Times New Roman" pitchFamily="18" charset="0"/>
            </a:endParaRPr>
          </a:p>
          <a:p>
            <a:pPr eaLnBrk="1" hangingPunct="1">
              <a:lnSpc>
                <a:spcPct val="200000"/>
              </a:lnSpc>
            </a:pPr>
            <a:r>
              <a:rPr lang="en-GB" sz="2000" smtClean="0">
                <a:latin typeface="Times New Roman" pitchFamily="18" charset="0"/>
                <a:cs typeface="Times New Roman" pitchFamily="18" charset="0"/>
              </a:rPr>
              <a:t>Ectoparasites were examined and identified following the method and criteria described by Sabuni (2009).</a:t>
            </a:r>
            <a:endParaRPr lang="en-US" sz="2000" smtClean="0">
              <a:latin typeface="Times New Roman" pitchFamily="18" charset="0"/>
              <a:cs typeface="Times New Roman" pitchFamily="18" charset="0"/>
            </a:endParaRPr>
          </a:p>
          <a:p>
            <a:pPr eaLnBrk="1" hangingPunct="1">
              <a:lnSpc>
                <a:spcPct val="200000"/>
              </a:lnSpc>
            </a:pPr>
            <a:endParaRPr lang="en-US"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31"/>
          <p:cNvSpPr txBox="1">
            <a:spLocks noChangeArrowheads="1"/>
          </p:cNvSpPr>
          <p:nvPr/>
        </p:nvSpPr>
        <p:spPr bwMode="auto">
          <a:xfrm>
            <a:off x="5410200" y="2678113"/>
            <a:ext cx="3200400" cy="369887"/>
          </a:xfrm>
          <a:prstGeom prst="rect">
            <a:avLst/>
          </a:prstGeom>
          <a:noFill/>
          <a:ln w="9525">
            <a:noFill/>
            <a:miter lim="800000"/>
            <a:headEnd/>
            <a:tailEnd/>
          </a:ln>
        </p:spPr>
        <p:txBody>
          <a:bodyPr lIns="91428" tIns="45716" rIns="91428" bIns="45716">
            <a:spAutoFit/>
          </a:bodyPr>
          <a:lstStyle/>
          <a:p>
            <a:r>
              <a:rPr lang="en-GB">
                <a:latin typeface="Times New Roman" pitchFamily="18" charset="0"/>
                <a:cs typeface="Times New Roman" pitchFamily="18" charset="0"/>
              </a:rPr>
              <a:t>Fig 2: AVIVAX-F Vaccine</a:t>
            </a:r>
          </a:p>
        </p:txBody>
      </p:sp>
      <p:pic>
        <p:nvPicPr>
          <p:cNvPr id="15363" name="Picture 199"/>
          <p:cNvPicPr>
            <a:picLocks noChangeAspect="1" noChangeArrowheads="1"/>
          </p:cNvPicPr>
          <p:nvPr/>
        </p:nvPicPr>
        <p:blipFill>
          <a:blip r:embed="rId2" cstate="print"/>
          <a:srcRect t="8759" r="5978"/>
          <a:stretch>
            <a:fillRect/>
          </a:stretch>
        </p:blipFill>
        <p:spPr bwMode="auto">
          <a:xfrm>
            <a:off x="5440363" y="3581400"/>
            <a:ext cx="3217862" cy="2341563"/>
          </a:xfrm>
          <a:prstGeom prst="rect">
            <a:avLst/>
          </a:prstGeom>
          <a:noFill/>
          <a:ln w="9525">
            <a:noFill/>
            <a:miter lim="800000"/>
            <a:headEnd/>
            <a:tailEnd/>
          </a:ln>
        </p:spPr>
      </p:pic>
      <p:sp>
        <p:nvSpPr>
          <p:cNvPr id="15364" name="TextBox 38"/>
          <p:cNvSpPr txBox="1">
            <a:spLocks noChangeArrowheads="1"/>
          </p:cNvSpPr>
          <p:nvPr/>
        </p:nvSpPr>
        <p:spPr bwMode="auto">
          <a:xfrm>
            <a:off x="1173163" y="5907088"/>
            <a:ext cx="3124200" cy="369887"/>
          </a:xfrm>
          <a:prstGeom prst="rect">
            <a:avLst/>
          </a:prstGeom>
          <a:noFill/>
          <a:ln w="9525">
            <a:noFill/>
            <a:miter lim="800000"/>
            <a:headEnd/>
            <a:tailEnd/>
          </a:ln>
        </p:spPr>
        <p:txBody>
          <a:bodyPr lIns="91428" tIns="45716" rIns="91428" bIns="45716">
            <a:spAutoFit/>
          </a:bodyPr>
          <a:lstStyle/>
          <a:p>
            <a:r>
              <a:rPr lang="en-GB">
                <a:latin typeface="Times New Roman" pitchFamily="18" charset="0"/>
                <a:cs typeface="Times New Roman" pitchFamily="18" charset="0"/>
              </a:rPr>
              <a:t>Fig 3: Drugs used for treatment</a:t>
            </a:r>
          </a:p>
        </p:txBody>
      </p:sp>
      <p:pic>
        <p:nvPicPr>
          <p:cNvPr id="15365" name="Picture 202"/>
          <p:cNvPicPr>
            <a:picLocks noChangeAspect="1" noChangeArrowheads="1"/>
          </p:cNvPicPr>
          <p:nvPr/>
        </p:nvPicPr>
        <p:blipFill>
          <a:blip r:embed="rId3" cstate="print"/>
          <a:srcRect/>
          <a:stretch>
            <a:fillRect/>
          </a:stretch>
        </p:blipFill>
        <p:spPr bwMode="auto">
          <a:xfrm>
            <a:off x="1330325" y="3544888"/>
            <a:ext cx="3119438" cy="2339975"/>
          </a:xfrm>
          <a:prstGeom prst="rect">
            <a:avLst/>
          </a:prstGeom>
          <a:noFill/>
          <a:ln w="9525">
            <a:noFill/>
            <a:miter lim="800000"/>
            <a:headEnd/>
            <a:tailEnd/>
          </a:ln>
        </p:spPr>
      </p:pic>
      <p:sp>
        <p:nvSpPr>
          <p:cNvPr id="15366" name="TextBox 84"/>
          <p:cNvSpPr txBox="1">
            <a:spLocks noChangeArrowheads="1"/>
          </p:cNvSpPr>
          <p:nvPr/>
        </p:nvSpPr>
        <p:spPr bwMode="auto">
          <a:xfrm>
            <a:off x="5486400" y="5981700"/>
            <a:ext cx="4343400" cy="647700"/>
          </a:xfrm>
          <a:prstGeom prst="rect">
            <a:avLst/>
          </a:prstGeom>
          <a:noFill/>
          <a:ln w="9525">
            <a:noFill/>
            <a:miter lim="800000"/>
            <a:headEnd/>
            <a:tailEnd/>
          </a:ln>
        </p:spPr>
        <p:txBody>
          <a:bodyPr lIns="91428" tIns="45716" rIns="91428" bIns="45716">
            <a:spAutoFit/>
          </a:bodyPr>
          <a:lstStyle/>
          <a:p>
            <a:r>
              <a:rPr lang="en-GB">
                <a:latin typeface="Times New Roman" pitchFamily="18" charset="0"/>
                <a:cs typeface="Times New Roman" pitchFamily="18" charset="0"/>
              </a:rPr>
              <a:t>Fig 4: Investigator performing hemagglutination inhibition test</a:t>
            </a:r>
          </a:p>
        </p:txBody>
      </p:sp>
      <p:pic>
        <p:nvPicPr>
          <p:cNvPr id="15367" name="Picture 199"/>
          <p:cNvPicPr>
            <a:picLocks noChangeAspect="1" noChangeArrowheads="1"/>
          </p:cNvPicPr>
          <p:nvPr/>
        </p:nvPicPr>
        <p:blipFill>
          <a:blip r:embed="rId4" cstate="print"/>
          <a:srcRect/>
          <a:stretch>
            <a:fillRect/>
          </a:stretch>
        </p:blipFill>
        <p:spPr bwMode="auto">
          <a:xfrm>
            <a:off x="5489575" y="228600"/>
            <a:ext cx="3121025" cy="2341563"/>
          </a:xfrm>
          <a:prstGeom prst="rect">
            <a:avLst/>
          </a:prstGeom>
          <a:noFill/>
          <a:ln w="9525">
            <a:noFill/>
            <a:miter lim="800000"/>
            <a:headEnd/>
            <a:tailEnd/>
          </a:ln>
        </p:spPr>
      </p:pic>
      <p:sp>
        <p:nvSpPr>
          <p:cNvPr id="15368" name="TextBox 84"/>
          <p:cNvSpPr txBox="1">
            <a:spLocks noChangeArrowheads="1"/>
          </p:cNvSpPr>
          <p:nvPr/>
        </p:nvSpPr>
        <p:spPr bwMode="auto">
          <a:xfrm>
            <a:off x="1219200" y="2667000"/>
            <a:ext cx="4343400" cy="646113"/>
          </a:xfrm>
          <a:prstGeom prst="rect">
            <a:avLst/>
          </a:prstGeom>
          <a:noFill/>
          <a:ln w="9525">
            <a:noFill/>
            <a:miter lim="800000"/>
            <a:headEnd/>
            <a:tailEnd/>
          </a:ln>
        </p:spPr>
        <p:txBody>
          <a:bodyPr lIns="91428" tIns="45716" rIns="91428" bIns="45716">
            <a:spAutoFit/>
          </a:bodyPr>
          <a:lstStyle/>
          <a:p>
            <a:r>
              <a:rPr lang="en-GB">
                <a:latin typeface="Times New Roman" pitchFamily="18" charset="0"/>
                <a:cs typeface="Times New Roman" pitchFamily="18" charset="0"/>
              </a:rPr>
              <a:t>Fig 1: Some of the chickens in cages, University of Nairobi.</a:t>
            </a:r>
          </a:p>
        </p:txBody>
      </p:sp>
      <p:pic>
        <p:nvPicPr>
          <p:cNvPr id="15369" name="Picture 199"/>
          <p:cNvPicPr>
            <a:picLocks noChangeAspect="1" noChangeArrowheads="1"/>
          </p:cNvPicPr>
          <p:nvPr/>
        </p:nvPicPr>
        <p:blipFill>
          <a:blip r:embed="rId5" cstate="print"/>
          <a:srcRect/>
          <a:stretch>
            <a:fillRect/>
          </a:stretch>
        </p:blipFill>
        <p:spPr bwMode="auto">
          <a:xfrm>
            <a:off x="1295400" y="228600"/>
            <a:ext cx="3121025" cy="2341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GB" sz="2700" b="1" dirty="0" smtClean="0">
                <a:solidFill>
                  <a:schemeClr val="tx2">
                    <a:satMod val="130000"/>
                  </a:schemeClr>
                </a:solidFill>
                <a:latin typeface="Times New Roman" pitchFamily="18" charset="0"/>
                <a:cs typeface="Times New Roman" pitchFamily="18" charset="0"/>
              </a:rPr>
              <a:t>RESULTS AND DISCUSION</a:t>
            </a:r>
            <a:r>
              <a:rPr lang="en-US" dirty="0" smtClean="0">
                <a:solidFill>
                  <a:schemeClr val="tx2">
                    <a:satMod val="130000"/>
                  </a:schemeClr>
                </a:solidFill>
              </a:rPr>
              <a:t/>
            </a:r>
            <a:br>
              <a:rPr lang="en-US" dirty="0" smtClean="0">
                <a:solidFill>
                  <a:schemeClr val="tx2">
                    <a:satMod val="130000"/>
                  </a:schemeClr>
                </a:solidFill>
              </a:rPr>
            </a:br>
            <a:endParaRPr lang="en-US" dirty="0">
              <a:solidFill>
                <a:schemeClr val="tx2">
                  <a:satMod val="130000"/>
                </a:schemeClr>
              </a:solidFill>
            </a:endParaRPr>
          </a:p>
        </p:txBody>
      </p:sp>
      <p:sp>
        <p:nvSpPr>
          <p:cNvPr id="3" name="Content Placeholder 2"/>
          <p:cNvSpPr>
            <a:spLocks noGrp="1"/>
          </p:cNvSpPr>
          <p:nvPr>
            <p:ph idx="1"/>
          </p:nvPr>
        </p:nvSpPr>
        <p:spPr>
          <a:xfrm>
            <a:off x="1143000" y="762000"/>
            <a:ext cx="7772400" cy="5943600"/>
          </a:xfrm>
        </p:spPr>
        <p:txBody>
          <a:bodyPr>
            <a:normAutofit fontScale="62500" lnSpcReduction="20000"/>
          </a:bodyPr>
          <a:lstStyle/>
          <a:p>
            <a:pPr marL="365760" indent="-283464" algn="ctr" eaLnBrk="1" fontAlgn="auto" hangingPunct="1">
              <a:lnSpc>
                <a:spcPct val="220000"/>
              </a:lnSpc>
              <a:spcAft>
                <a:spcPts val="0"/>
              </a:spcAft>
              <a:buFont typeface="Wingdings 2"/>
              <a:buChar char=""/>
              <a:defRPr/>
            </a:pPr>
            <a:r>
              <a:rPr lang="en-GB" u="sng" dirty="0" smtClean="0">
                <a:latin typeface="Times New Roman" pitchFamily="18" charset="0"/>
                <a:cs typeface="Times New Roman" pitchFamily="18" charset="0"/>
              </a:rPr>
              <a:t>Pre-treatment examination results</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b="1" dirty="0" smtClean="0">
                <a:latin typeface="Times New Roman" pitchFamily="18" charset="0"/>
                <a:cs typeface="Times New Roman" pitchFamily="18" charset="0"/>
              </a:rPr>
              <a:t>Ectoparasites:  </a:t>
            </a:r>
            <a:r>
              <a:rPr lang="en-GB" dirty="0" smtClean="0">
                <a:latin typeface="Times New Roman" pitchFamily="18" charset="0"/>
                <a:cs typeface="Times New Roman" pitchFamily="18" charset="0"/>
              </a:rPr>
              <a:t>62.5% ecto-parasite prevalence; lice the only ecto-parasite found</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b="1" dirty="0" smtClean="0">
                <a:latin typeface="Times New Roman" pitchFamily="18" charset="0"/>
                <a:cs typeface="Times New Roman" pitchFamily="18" charset="0"/>
              </a:rPr>
              <a:t>Endoparasites: </a:t>
            </a:r>
            <a:r>
              <a:rPr lang="en-GB" dirty="0" smtClean="0">
                <a:latin typeface="Times New Roman" pitchFamily="18" charset="0"/>
                <a:cs typeface="Times New Roman" pitchFamily="18" charset="0"/>
              </a:rPr>
              <a:t>100% endoparasites prevalence; tapeworms (62.5%), caecal worms (100%) and </a:t>
            </a:r>
            <a:r>
              <a:rPr lang="en-GB" i="1" dirty="0" smtClean="0">
                <a:latin typeface="Times New Roman" pitchFamily="18" charset="0"/>
                <a:cs typeface="Times New Roman" pitchFamily="18" charset="0"/>
              </a:rPr>
              <a:t>Gongylonema</a:t>
            </a:r>
            <a:r>
              <a:rPr lang="en-GB" dirty="0" smtClean="0">
                <a:latin typeface="Times New Roman" pitchFamily="18" charset="0"/>
                <a:cs typeface="Times New Roman" pitchFamily="18" charset="0"/>
              </a:rPr>
              <a:t> species (37.5%)</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ND antibody titer:  </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r>
              <a:rPr lang="en-GB" dirty="0" smtClean="0">
                <a:latin typeface="Times New Roman" pitchFamily="18" charset="0"/>
                <a:cs typeface="Times New Roman" pitchFamily="18" charset="0"/>
              </a:rPr>
              <a:t>Parasite findings similar to Sabuni (2009) and Maina (2005) although Sabuni documented also fleas and ticks which were not the case for this study </a:t>
            </a:r>
            <a:endParaRPr lang="en-US" dirty="0" smtClean="0">
              <a:latin typeface="Times New Roman" pitchFamily="18" charset="0"/>
              <a:cs typeface="Times New Roman" pitchFamily="18" charset="0"/>
            </a:endParaRPr>
          </a:p>
          <a:p>
            <a:pPr marL="365760" indent="-283464" eaLnBrk="1" fontAlgn="auto" hangingPunct="1">
              <a:lnSpc>
                <a:spcPct val="220000"/>
              </a:lnSpc>
              <a:spcAft>
                <a:spcPts val="0"/>
              </a:spcAft>
              <a:buFont typeface="Wingdings 2"/>
              <a:buChar char=""/>
              <a:defRPr/>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135</TotalTime>
  <Words>1154</Words>
  <Application>Microsoft Office PowerPoint</Application>
  <PresentationFormat>On-screen Show (4:3)</PresentationFormat>
  <Paragraphs>119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Solstice</vt:lpstr>
      <vt:lpstr>STUDY ON EFFECT OF PARASITE CONTROL ON IMMUNE RESPONSE TO  NEWCASTLE DISEASE VACCINATION  BY VILLAGE CHICKEN, MBEERE DISTRICT </vt:lpstr>
      <vt:lpstr>Introduction </vt:lpstr>
      <vt:lpstr>Slide 3</vt:lpstr>
      <vt:lpstr>MATERIALS AND METHODS </vt:lpstr>
      <vt:lpstr>Table 1: Experimental groups, with respect to parasite treatment, coccidia treatment and vaccination </vt:lpstr>
      <vt:lpstr>Treatment and vaccination </vt:lpstr>
      <vt:lpstr>Examination and identification of the parasites </vt:lpstr>
      <vt:lpstr>Slide 8</vt:lpstr>
      <vt:lpstr>RESULTS AND DISCUSION </vt:lpstr>
      <vt:lpstr>Results of ecto-parasite treated groups </vt:lpstr>
      <vt:lpstr>Results of  endo-parasite treated  groups </vt:lpstr>
      <vt:lpstr>Slide 12</vt:lpstr>
      <vt:lpstr>HI test results </vt:lpstr>
      <vt:lpstr>Slide 14</vt:lpstr>
      <vt:lpstr>Slide 15</vt:lpstr>
      <vt:lpstr>Conclusion </vt:lpstr>
      <vt:lpstr>Acknowledgment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on effect of parasite control on immune response to  Newcastle Disease vaccination  by village chicken, Mbeere District</dc:title>
  <dc:creator>Dr Kemboi</dc:creator>
  <cp:lastModifiedBy>LAB</cp:lastModifiedBy>
  <cp:revision>20</cp:revision>
  <dcterms:created xsi:type="dcterms:W3CDTF">2013-04-11T06:22:24Z</dcterms:created>
  <dcterms:modified xsi:type="dcterms:W3CDTF">2014-07-15T18:12:31Z</dcterms:modified>
</cp:coreProperties>
</file>